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67" r:id="rId4"/>
    <p:sldId id="281" r:id="rId5"/>
    <p:sldId id="259" r:id="rId6"/>
    <p:sldId id="268" r:id="rId7"/>
    <p:sldId id="260" r:id="rId8"/>
    <p:sldId id="261" r:id="rId9"/>
    <p:sldId id="262" r:id="rId10"/>
    <p:sldId id="263" r:id="rId11"/>
    <p:sldId id="265" r:id="rId12"/>
    <p:sldId id="266" r:id="rId13"/>
    <p:sldId id="276" r:id="rId14"/>
    <p:sldId id="282" r:id="rId15"/>
    <p:sldId id="283" r:id="rId16"/>
    <p:sldId id="284" r:id="rId17"/>
    <p:sldId id="285" r:id="rId18"/>
    <p:sldId id="287" r:id="rId19"/>
    <p:sldId id="288" r:id="rId20"/>
    <p:sldId id="286" r:id="rId21"/>
    <p:sldId id="289" r:id="rId22"/>
    <p:sldId id="290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10FA6-BD7B-6146-8423-E1E9C87802EC}" type="datetimeFigureOut">
              <a:rPr lang="en-US" smtClean="0"/>
              <a:t>5/19/15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459C3-D996-174B-A302-295A16686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7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C7E0F269-5309-DD43-9CFD-A95FB9851D70}" type="slidenum">
              <a:rPr lang="en-US" sz="1300">
                <a:solidFill>
                  <a:schemeClr val="tx1"/>
                </a:solidFill>
                <a:latin typeface="Times New Roman" charset="0"/>
              </a:rPr>
              <a:pPr/>
              <a:t>24</a:t>
            </a:fld>
            <a:endParaRPr lang="en-US" sz="13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7D8035A-C21E-6847-82C4-02E40C5AD491}" type="slidenum">
              <a:rPr lang="en-US" sz="1200">
                <a:solidFill>
                  <a:schemeClr val="tx1"/>
                </a:solidFill>
              </a:rPr>
              <a:pPr algn="r" eaLnBrk="1" hangingPunct="1"/>
              <a:t>24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973F53C3-6651-1040-95D9-EF45F1A13273}" type="slidenum">
              <a:rPr lang="en-US" sz="1300">
                <a:solidFill>
                  <a:schemeClr val="tx1"/>
                </a:solidFill>
                <a:latin typeface="Times New Roman" charset="0"/>
              </a:rPr>
              <a:pPr/>
              <a:t>25</a:t>
            </a:fld>
            <a:endParaRPr lang="en-US" sz="13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43C9B3E-C386-564D-86C1-E3219B216EFD}" type="slidenum">
              <a:rPr lang="en-US" sz="1200">
                <a:solidFill>
                  <a:schemeClr val="tx1"/>
                </a:solidFill>
              </a:rPr>
              <a:pPr algn="r" eaLnBrk="1" hangingPunct="1"/>
              <a:t>25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1A8431E9-6EDD-454C-B707-CF329926CCD5}" type="slidenum">
              <a:rPr lang="en-US" sz="1300">
                <a:solidFill>
                  <a:schemeClr val="tx1"/>
                </a:solidFill>
                <a:latin typeface="Times New Roman" charset="0"/>
              </a:rPr>
              <a:pPr/>
              <a:t>26</a:t>
            </a:fld>
            <a:endParaRPr lang="en-US" sz="13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1863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5F5CE306-BA09-D847-A485-466B4C4247F3}" type="slidenum">
              <a:rPr lang="en-US" sz="1200">
                <a:solidFill>
                  <a:schemeClr val="tx1"/>
                </a:solidFill>
              </a:rPr>
              <a:pPr algn="r" eaLnBrk="1" hangingPunct="1"/>
              <a:t>26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2"/>
            <a:ext cx="8229600" cy="53474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>
            <a:lvl1pPr marL="514350" indent="-514350">
              <a:buFont typeface="+mj-lt"/>
              <a:buAutoNum type="arabicPeriod"/>
              <a:defRPr sz="3600"/>
            </a:lvl1pPr>
            <a:lvl2pPr>
              <a:buFont typeface="+mj-lt"/>
              <a:buAutoNum type="alphaUcPeriod"/>
              <a:defRPr sz="3200"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8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0107" y="6567774"/>
            <a:ext cx="2975303" cy="1795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7B63C-481E-4446-B911-313A2CD338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Conservation of Momentum</a:t>
            </a:r>
          </a:p>
          <a:p>
            <a:pPr lvl="1" algn="l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Changing Momentum</a:t>
            </a:r>
            <a:endParaRPr lang="en-US" sz="2400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do North and South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266869" y="1706440"/>
            <a:ext cx="1746440" cy="1984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13309" y="1394209"/>
            <a:ext cx="11620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North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18889" y="1726282"/>
            <a:ext cx="2044128" cy="1984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50291" y="1414051"/>
            <a:ext cx="11582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South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9793" y="868960"/>
            <a:ext cx="43941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Setup Coordinate System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50291" y="3967318"/>
            <a:ext cx="115829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52981" y="3144434"/>
            <a:ext cx="11168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Hawk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2981" y="4266098"/>
            <a:ext cx="13201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Pigeon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68597" y="5039948"/>
            <a:ext cx="125029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51833" y="2599343"/>
            <a:ext cx="27981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Before Collision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55312" y="2599343"/>
            <a:ext cx="251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After Collision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55312" y="3807541"/>
            <a:ext cx="2642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Hawk + Pigeon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13309" y="4581391"/>
            <a:ext cx="2003623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793" y="3262450"/>
            <a:ext cx="781640" cy="54509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174" y="4244831"/>
            <a:ext cx="673100" cy="4953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406" y="5039948"/>
            <a:ext cx="673100" cy="4953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586" y="4798513"/>
            <a:ext cx="781640" cy="54509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18612" y="5614617"/>
            <a:ext cx="20965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P</a:t>
            </a:r>
            <a:r>
              <a:rPr lang="en-US" sz="3200" baseline="-25000" dirty="0" err="1" smtClean="0"/>
              <a:t>initial</a:t>
            </a:r>
            <a:r>
              <a:rPr lang="en-US" sz="3200" dirty="0" smtClean="0"/>
              <a:t> = </a:t>
            </a:r>
            <a:r>
              <a:rPr lang="en-US" sz="3200" dirty="0" err="1" smtClean="0"/>
              <a:t>P</a:t>
            </a:r>
            <a:r>
              <a:rPr lang="en-US" sz="3200" baseline="-25000" dirty="0" err="1" smtClean="0"/>
              <a:t>final</a:t>
            </a:r>
            <a:endParaRPr lang="en-US" sz="32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6284505" y="3271799"/>
            <a:ext cx="12957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North!</a:t>
            </a:r>
          </a:p>
        </p:txBody>
      </p:sp>
    </p:spTree>
    <p:extLst>
      <p:ext uri="{BB962C8B-B14F-4D97-AF65-F5344CB8AC3E}">
        <p14:creationId xmlns:p14="http://schemas.microsoft.com/office/powerpoint/2010/main" val="2610017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5" grpId="0"/>
      <p:bldP spid="18" grpId="0"/>
      <p:bldP spid="20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do it for up and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after the hawk grabs the pigeon, the velocity of the two birds will point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Up and north</a:t>
            </a:r>
          </a:p>
          <a:p>
            <a:pPr lvl="1"/>
            <a:r>
              <a:rPr lang="en-US" dirty="0" smtClean="0"/>
              <a:t>Down and north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07518" y="6858000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14426" y="2738240"/>
            <a:ext cx="3631056" cy="67463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53774" y="4609892"/>
            <a:ext cx="50906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Try it for yourself and revote!</a:t>
            </a:r>
          </a:p>
        </p:txBody>
      </p:sp>
    </p:spTree>
    <p:extLst>
      <p:ext uri="{BB962C8B-B14F-4D97-AF65-F5344CB8AC3E}">
        <p14:creationId xmlns:p14="http://schemas.microsoft.com/office/powerpoint/2010/main" val="34435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do Up and Down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27948" y="1834842"/>
            <a:ext cx="0" cy="89290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14971" y="2038512"/>
            <a:ext cx="116249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Down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27948" y="1453736"/>
            <a:ext cx="0" cy="85732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86432" y="1414051"/>
            <a:ext cx="6635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Up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9793" y="868960"/>
            <a:ext cx="43941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Setup Coordinate System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86432" y="3262450"/>
            <a:ext cx="0" cy="77281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52981" y="3144434"/>
            <a:ext cx="11168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Hawk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2981" y="4266098"/>
            <a:ext cx="13201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Pigeon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51833" y="2599343"/>
            <a:ext cx="27981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Before Collision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55312" y="2599343"/>
            <a:ext cx="25192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After Collision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55312" y="3807541"/>
            <a:ext cx="2642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Hawk + Pigeon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22071" y="4643994"/>
            <a:ext cx="0" cy="79190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793" y="3262450"/>
            <a:ext cx="781640" cy="54509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174" y="4244831"/>
            <a:ext cx="673100" cy="4953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406" y="5039948"/>
            <a:ext cx="673100" cy="4953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586" y="4798513"/>
            <a:ext cx="781640" cy="54509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18612" y="5614617"/>
            <a:ext cx="20965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P</a:t>
            </a:r>
            <a:r>
              <a:rPr lang="en-US" sz="3200" baseline="-25000" dirty="0" err="1" smtClean="0"/>
              <a:t>initial</a:t>
            </a:r>
            <a:r>
              <a:rPr lang="en-US" sz="3200" dirty="0" smtClean="0"/>
              <a:t> = </a:t>
            </a:r>
            <a:r>
              <a:rPr lang="en-US" sz="3200" dirty="0" err="1" smtClean="0"/>
              <a:t>P</a:t>
            </a:r>
            <a:r>
              <a:rPr lang="en-US" sz="3200" baseline="-25000" dirty="0" err="1" smtClean="0"/>
              <a:t>final</a:t>
            </a:r>
            <a:endParaRPr lang="en-US" sz="32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6284505" y="3271799"/>
            <a:ext cx="12961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Down!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22284" y="4338811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20412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5" grpId="0"/>
      <p:bldP spid="18" grpId="0"/>
      <p:bldP spid="20" grpId="0"/>
      <p:bldP spid="27" grpId="0"/>
      <p:bldP spid="2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Defining The System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The system represents any amount of objects we wish to include.  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As long as there is no net force on the system, momentum is conserved.  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(Generally best to include 2 objects involved in a collision)</a:t>
            </a:r>
          </a:p>
        </p:txBody>
      </p:sp>
    </p:spTree>
    <p:extLst>
      <p:ext uri="{BB962C8B-B14F-4D97-AF65-F5344CB8AC3E}">
        <p14:creationId xmlns:p14="http://schemas.microsoft.com/office/powerpoint/2010/main" val="348409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1" kern="120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r>
              <a:rPr lang="en-US" smtClean="0">
                <a:latin typeface="Trebuchet MS" charset="0"/>
                <a:cs typeface="Arial" charset="0"/>
              </a:rPr>
              <a:t>Clicker Question</a:t>
            </a:r>
            <a:endParaRPr lang="en-US">
              <a:latin typeface="Trebuchet MS" charset="0"/>
              <a:cs typeface="Arial" charset="0"/>
            </a:endParaRPr>
          </a:p>
        </p:txBody>
      </p:sp>
      <p:sp>
        <p:nvSpPr>
          <p:cNvPr id="6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152400" y="4152900"/>
            <a:ext cx="8763000" cy="196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A) </a:t>
            </a:r>
            <a:r>
              <a:rPr lang="en-US" sz="2200" dirty="0" smtClean="0">
                <a:latin typeface="Calibri" charset="0"/>
                <a:cs typeface="Arial" charset="0"/>
              </a:rPr>
              <a:t>Yes, momentum is always conserved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B) </a:t>
            </a:r>
            <a:r>
              <a:rPr lang="en-US" sz="2200" dirty="0" smtClean="0">
                <a:latin typeface="Calibri" charset="0"/>
                <a:cs typeface="Arial" charset="0"/>
              </a:rPr>
              <a:t>Yes, there is no net force acting on the system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C) </a:t>
            </a:r>
            <a:r>
              <a:rPr lang="en-US" sz="2200" dirty="0" smtClean="0">
                <a:latin typeface="Calibri" charset="0"/>
                <a:cs typeface="Arial" charset="0"/>
              </a:rPr>
              <a:t>No, there is a net force acting on the system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D) </a:t>
            </a:r>
            <a:r>
              <a:rPr lang="en-US" sz="2200" dirty="0" smtClean="0">
                <a:latin typeface="Calibri" charset="0"/>
                <a:cs typeface="Arial" charset="0"/>
              </a:rPr>
              <a:t>No, the bullet and block exert a force on one another during the collision</a:t>
            </a:r>
            <a:endParaRPr lang="en-US" sz="2200" dirty="0">
              <a:latin typeface="Calibri" charset="0"/>
              <a:cs typeface="Arial" charset="0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265363" y="3429000"/>
            <a:ext cx="10144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6569075" y="34290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575" y="762000"/>
            <a:ext cx="887095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Bullet hits and lodges into a stationary block.  Is the momentum for the block conserved?  </a:t>
            </a:r>
          </a:p>
        </p:txBody>
      </p:sp>
      <p:pic>
        <p:nvPicPr>
          <p:cNvPr id="10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0099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1004888" y="288925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3" name="Line 30"/>
          <p:cNvSpPr>
            <a:spLocks noChangeShapeType="1"/>
          </p:cNvSpPr>
          <p:nvPr/>
        </p:nvSpPr>
        <p:spPr bwMode="auto">
          <a:xfrm>
            <a:off x="7516813" y="28590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9908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24"/>
          <p:cNvGrpSpPr>
            <a:grpSpLocks/>
          </p:cNvGrpSpPr>
          <p:nvPr/>
        </p:nvGrpSpPr>
        <p:grpSpPr bwMode="auto">
          <a:xfrm>
            <a:off x="731838" y="2814638"/>
            <a:ext cx="268287" cy="179387"/>
            <a:chOff x="-773" y="2039"/>
            <a:chExt cx="118" cy="79"/>
          </a:xfrm>
        </p:grpSpPr>
        <p:sp>
          <p:nvSpPr>
            <p:cNvPr id="17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grpSp>
        <p:nvGrpSpPr>
          <p:cNvPr id="19" name="Group 27"/>
          <p:cNvGrpSpPr>
            <a:grpSpLocks/>
          </p:cNvGrpSpPr>
          <p:nvPr/>
        </p:nvGrpSpPr>
        <p:grpSpPr bwMode="auto">
          <a:xfrm>
            <a:off x="6799263" y="2852738"/>
            <a:ext cx="268287" cy="179387"/>
            <a:chOff x="-773" y="2039"/>
            <a:chExt cx="118" cy="79"/>
          </a:xfrm>
        </p:grpSpPr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21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34287" y="5829012"/>
            <a:ext cx="55763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Return to this question shortly…</a:t>
            </a:r>
          </a:p>
        </p:txBody>
      </p:sp>
    </p:spTree>
    <p:extLst>
      <p:ext uri="{BB962C8B-B14F-4D97-AF65-F5344CB8AC3E}">
        <p14:creationId xmlns:p14="http://schemas.microsoft.com/office/powerpoint/2010/main" val="2367717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1" kern="120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r>
              <a:rPr lang="en-US" smtClean="0">
                <a:latin typeface="Trebuchet MS" charset="0"/>
                <a:cs typeface="Arial" charset="0"/>
              </a:rPr>
              <a:t>Clicker Question</a:t>
            </a:r>
            <a:endParaRPr lang="en-US">
              <a:latin typeface="Trebuchet MS" charset="0"/>
              <a:cs typeface="Arial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505075" y="3200400"/>
            <a:ext cx="6638925" cy="8302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bullet, which isn’t part of this system, </a:t>
            </a:r>
          </a:p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exerts a force changing the momentum of the block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5575" y="762000"/>
            <a:ext cx="8870950" cy="5847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System = Block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5181600" y="213360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4953000"/>
            <a:ext cx="7227888" cy="398463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800" y="1905000"/>
            <a:ext cx="8636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baseline="-2500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bullet</a:t>
            </a:r>
            <a:endParaRPr lang="en-US" smtClean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1981200"/>
            <a:ext cx="39163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Free body diagram of block</a:t>
            </a:r>
          </a:p>
        </p:txBody>
      </p:sp>
      <p:sp>
        <p:nvSpPr>
          <p:cNvPr id="13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4152900"/>
            <a:ext cx="876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effectLst/>
                <a:latin typeface="+mn-lt"/>
                <a:ea typeface="+mn-ea"/>
                <a:cs typeface="+mn-cs"/>
              </a:rPr>
              <a:t>A) Yes, momentum is always conserved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 smtClean="0"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US" sz="2200" dirty="0">
                <a:latin typeface="Calibri" charset="0"/>
                <a:cs typeface="Arial" charset="0"/>
              </a:rPr>
              <a:t>Yes, there is no net force acting on the </a:t>
            </a:r>
            <a:r>
              <a:rPr lang="en-US" sz="2200" dirty="0" smtClean="0">
                <a:latin typeface="Calibri" charset="0"/>
                <a:cs typeface="Arial" charset="0"/>
              </a:rPr>
              <a:t>system</a:t>
            </a:r>
            <a:endParaRPr lang="en-US" sz="2200" kern="0" dirty="0" smtClean="0">
              <a:effectLst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 smtClean="0"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2200" kern="0" dirty="0">
                <a:effectLst/>
                <a:latin typeface="+mn-lt"/>
                <a:ea typeface="+mn-ea"/>
                <a:cs typeface="+mn-cs"/>
              </a:rPr>
              <a:t>) No, there is </a:t>
            </a:r>
            <a:r>
              <a:rPr lang="en-US" sz="2200" kern="0" dirty="0" smtClean="0">
                <a:effectLst/>
                <a:latin typeface="+mn-lt"/>
                <a:ea typeface="+mn-ea"/>
                <a:cs typeface="+mn-cs"/>
              </a:rPr>
              <a:t>a net force </a:t>
            </a:r>
            <a:r>
              <a:rPr lang="en-US" sz="2200" kern="0" dirty="0">
                <a:effectLst/>
                <a:latin typeface="+mn-lt"/>
                <a:ea typeface="+mn-ea"/>
                <a:cs typeface="+mn-cs"/>
              </a:rPr>
              <a:t>acting on the system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effectLst/>
                <a:latin typeface="+mn-lt"/>
                <a:ea typeface="+mn-ea"/>
                <a:cs typeface="+mn-cs"/>
              </a:rPr>
              <a:t>D) No, the bullet and block exert a force on one another during the collision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4572000" y="25146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4572000" y="15240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2667000"/>
            <a:ext cx="1254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 = mg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24400" y="1295400"/>
            <a:ext cx="406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27705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 txBox="1">
            <a:spLocks/>
          </p:cNvSpPr>
          <p:nvPr/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1" kern="1200">
                <a:solidFill>
                  <a:schemeClr val="bg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r>
              <a:rPr lang="en-US" smtClean="0">
                <a:latin typeface="Trebuchet MS" charset="0"/>
                <a:cs typeface="Arial" charset="0"/>
              </a:rPr>
              <a:t>Another way to think about it:</a:t>
            </a:r>
            <a:endParaRPr lang="en-US">
              <a:latin typeface="Trebuchet MS" charset="0"/>
              <a:cs typeface="Arial" charset="0"/>
            </a:endParaRPr>
          </a:p>
        </p:txBody>
      </p:sp>
      <p:sp>
        <p:nvSpPr>
          <p:cNvPr id="6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152400" y="4152900"/>
            <a:ext cx="8763000" cy="196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smtClean="0">
                <a:latin typeface="Calibri" charset="0"/>
                <a:cs typeface="Arial" charset="0"/>
              </a:rPr>
              <a:t>  Had no momentum initially            </a:t>
            </a:r>
            <a:r>
              <a:rPr lang="en-US" sz="2200" smtClean="0">
                <a:latin typeface="Calibri" charset="0"/>
                <a:cs typeface="Arial" charset="0"/>
                <a:sym typeface="Wingdings" charset="0"/>
              </a:rPr>
              <a:t>             Suddenly has a momentum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200" smtClean="0">
              <a:latin typeface="Calibri" charset="0"/>
              <a:cs typeface="Arial" charset="0"/>
              <a:sym typeface="Wingdings" charset="0"/>
            </a:endParaRPr>
          </a:p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en-US" sz="2200" smtClean="0">
                <a:latin typeface="Calibri" charset="0"/>
                <a:cs typeface="Arial" charset="0"/>
                <a:sym typeface="Wingdings" charset="0"/>
              </a:rPr>
              <a:t>There had to have been a force acting to change its momentum</a:t>
            </a:r>
            <a:endParaRPr lang="en-US" sz="2200">
              <a:latin typeface="Calibri" charset="0"/>
              <a:cs typeface="Arial" charset="0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265363" y="3429000"/>
            <a:ext cx="10144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6569075" y="34290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840896"/>
            <a:ext cx="887095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Is the momentum for the block conserved?  </a:t>
            </a:r>
          </a:p>
        </p:txBody>
      </p:sp>
      <p:pic>
        <p:nvPicPr>
          <p:cNvPr id="10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0099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7516813" y="28590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9908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848600" y="2590800"/>
            <a:ext cx="8509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</a:t>
            </a:r>
            <a:r>
              <a:rPr lang="en-US" baseline="-2500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block</a:t>
            </a:r>
            <a:endParaRPr lang="en-US" smtClean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954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265363" y="3429000"/>
            <a:ext cx="10144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6569075" y="34290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575" y="762000"/>
            <a:ext cx="887095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How does the force the bullet exerts on the block compare </a:t>
            </a:r>
            <a:r>
              <a:rPr lang="en-US" sz="280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to the </a:t>
            </a:r>
            <a:r>
              <a:rPr lang="en-US" sz="28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force that the block exerts on the bullet? </a:t>
            </a:r>
          </a:p>
        </p:txBody>
      </p:sp>
      <p:pic>
        <p:nvPicPr>
          <p:cNvPr id="9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0099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1004888" y="288925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7516813" y="28590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9908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731838" y="2814638"/>
            <a:ext cx="268287" cy="179387"/>
            <a:chOff x="-773" y="2039"/>
            <a:chExt cx="118" cy="79"/>
          </a:xfrm>
        </p:grpSpPr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grpSp>
        <p:nvGrpSpPr>
          <p:cNvPr id="18" name="Group 27"/>
          <p:cNvGrpSpPr>
            <a:grpSpLocks/>
          </p:cNvGrpSpPr>
          <p:nvPr/>
        </p:nvGrpSpPr>
        <p:grpSpPr bwMode="auto">
          <a:xfrm>
            <a:off x="6799263" y="2852738"/>
            <a:ext cx="268287" cy="179387"/>
            <a:chOff x="-773" y="2039"/>
            <a:chExt cx="118" cy="79"/>
          </a:xfrm>
        </p:grpSpPr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1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4152900"/>
            <a:ext cx="876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3600" kern="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A) </a:t>
            </a:r>
            <a:r>
              <a:rPr lang="en-US" sz="3600" kern="0" dirty="0" err="1">
                <a:solidFill>
                  <a:schemeClr val="tx2"/>
                </a:solidFill>
                <a:effectLst/>
                <a:latin typeface="Arial"/>
                <a:ea typeface="+mn-ea"/>
                <a:cs typeface="Arial"/>
              </a:rPr>
              <a:t>F</a:t>
            </a:r>
            <a:r>
              <a:rPr lang="en-US" sz="3600" kern="0" baseline="-25000" dirty="0" err="1">
                <a:solidFill>
                  <a:schemeClr val="tx2"/>
                </a:solidFill>
                <a:effectLst/>
                <a:latin typeface="Arial"/>
                <a:ea typeface="+mn-ea"/>
                <a:cs typeface="Arial"/>
              </a:rPr>
              <a:t>block</a:t>
            </a:r>
            <a:r>
              <a:rPr lang="en-US" sz="3600" kern="0" dirty="0">
                <a:solidFill>
                  <a:schemeClr val="tx2"/>
                </a:solidFill>
                <a:effectLst/>
                <a:latin typeface="Arial"/>
                <a:ea typeface="+mn-ea"/>
                <a:cs typeface="Arial"/>
              </a:rPr>
              <a:t> &gt; </a:t>
            </a:r>
            <a:r>
              <a:rPr lang="en-US" sz="3600" kern="0" dirty="0" err="1">
                <a:solidFill>
                  <a:schemeClr val="tx2"/>
                </a:solidFill>
                <a:effectLst/>
                <a:latin typeface="Arial"/>
                <a:ea typeface="+mn-ea"/>
                <a:cs typeface="Arial"/>
              </a:rPr>
              <a:t>F</a:t>
            </a:r>
            <a:r>
              <a:rPr lang="en-US" sz="3600" kern="0" baseline="-25000" dirty="0" err="1">
                <a:solidFill>
                  <a:schemeClr val="tx2"/>
                </a:solidFill>
                <a:effectLst/>
                <a:latin typeface="Arial"/>
                <a:ea typeface="+mn-ea"/>
                <a:cs typeface="Arial"/>
              </a:rPr>
              <a:t>bullet</a:t>
            </a:r>
            <a:endParaRPr lang="en-US" sz="3600" kern="0" dirty="0">
              <a:solidFill>
                <a:schemeClr val="tx2"/>
              </a:solidFill>
              <a:effectLst/>
              <a:latin typeface="Arial"/>
              <a:ea typeface="+mn-ea"/>
              <a:cs typeface="Arial"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3600" kern="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US" sz="3600" kern="0" dirty="0" err="1">
                <a:solidFill>
                  <a:schemeClr val="tx2"/>
                </a:solidFill>
                <a:effectLst/>
                <a:cs typeface="Arial" charset="0"/>
              </a:rPr>
              <a:t>F</a:t>
            </a:r>
            <a:r>
              <a:rPr lang="en-US" sz="3600" kern="0" baseline="-25000" dirty="0" err="1">
                <a:solidFill>
                  <a:schemeClr val="tx2"/>
                </a:solidFill>
                <a:effectLst/>
                <a:cs typeface="Arial" charset="0"/>
              </a:rPr>
              <a:t>block</a:t>
            </a:r>
            <a:r>
              <a:rPr lang="en-US" sz="3600" kern="0" dirty="0">
                <a:solidFill>
                  <a:schemeClr val="tx2"/>
                </a:solidFill>
                <a:effectLst/>
                <a:cs typeface="Arial" charset="0"/>
              </a:rPr>
              <a:t> = </a:t>
            </a:r>
            <a:r>
              <a:rPr lang="en-US" sz="3600" kern="0" dirty="0" err="1">
                <a:solidFill>
                  <a:schemeClr val="tx2"/>
                </a:solidFill>
                <a:effectLst/>
                <a:cs typeface="Arial" charset="0"/>
              </a:rPr>
              <a:t>F</a:t>
            </a:r>
            <a:r>
              <a:rPr lang="en-US" sz="3600" kern="0" baseline="-25000" dirty="0" err="1">
                <a:solidFill>
                  <a:schemeClr val="tx2"/>
                </a:solidFill>
                <a:effectLst/>
                <a:cs typeface="Arial" charset="0"/>
              </a:rPr>
              <a:t>bullet</a:t>
            </a:r>
            <a:endParaRPr lang="en-US" sz="3600" kern="0" dirty="0">
              <a:solidFill>
                <a:schemeClr val="tx2"/>
              </a:solidFill>
              <a:effectLst/>
              <a:cs typeface="Arial" charset="0"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3600" kern="0" dirty="0">
                <a:solidFill>
                  <a:srgbClr val="2D6F9E"/>
                </a:solidFill>
                <a:effectLst/>
                <a:latin typeface="+mn-lt"/>
                <a:ea typeface="+mn-ea"/>
                <a:cs typeface="+mn-cs"/>
              </a:rPr>
              <a:t>C) </a:t>
            </a:r>
            <a:r>
              <a:rPr lang="en-US" sz="3600" kern="0" dirty="0" err="1">
                <a:solidFill>
                  <a:schemeClr val="tx2"/>
                </a:solidFill>
                <a:effectLst/>
                <a:cs typeface="Arial" charset="0"/>
              </a:rPr>
              <a:t>F</a:t>
            </a:r>
            <a:r>
              <a:rPr lang="en-US" sz="3600" kern="0" baseline="-25000" dirty="0" err="1">
                <a:solidFill>
                  <a:schemeClr val="tx2"/>
                </a:solidFill>
                <a:effectLst/>
                <a:cs typeface="Arial" charset="0"/>
              </a:rPr>
              <a:t>block</a:t>
            </a:r>
            <a:r>
              <a:rPr lang="en-US" sz="3600" kern="0" dirty="0">
                <a:solidFill>
                  <a:schemeClr val="tx2"/>
                </a:solidFill>
                <a:effectLst/>
                <a:cs typeface="Arial" charset="0"/>
              </a:rPr>
              <a:t> &lt; </a:t>
            </a:r>
            <a:r>
              <a:rPr lang="en-US" sz="3600" kern="0" dirty="0" err="1">
                <a:solidFill>
                  <a:schemeClr val="tx2"/>
                </a:solidFill>
                <a:effectLst/>
                <a:cs typeface="Arial" charset="0"/>
              </a:rPr>
              <a:t>F</a:t>
            </a:r>
            <a:r>
              <a:rPr lang="en-US" sz="3600" kern="0" baseline="-25000" dirty="0" err="1">
                <a:solidFill>
                  <a:schemeClr val="tx2"/>
                </a:solidFill>
                <a:effectLst/>
                <a:cs typeface="Arial" charset="0"/>
              </a:rPr>
              <a:t>bullet</a:t>
            </a:r>
            <a:endParaRPr lang="en-US" sz="3600" kern="0" dirty="0">
              <a:solidFill>
                <a:schemeClr val="tx2"/>
              </a:solidFill>
              <a:effectLst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60563" y="1854200"/>
            <a:ext cx="5802312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Newton</a:t>
            </a:r>
            <a:r>
              <a:rPr lang="ja-JP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 3</a:t>
            </a:r>
            <a:r>
              <a:rPr lang="en-US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rd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: 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block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on bullet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-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bullet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on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block</a:t>
            </a: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17475" y="4773613"/>
            <a:ext cx="3495675" cy="615950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369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265363" y="3429000"/>
            <a:ext cx="10144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6569075" y="34290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575" y="1054388"/>
            <a:ext cx="8870950" cy="58477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Is the momentum for the block + bullet conserved?  </a:t>
            </a:r>
          </a:p>
        </p:txBody>
      </p:sp>
      <p:pic>
        <p:nvPicPr>
          <p:cNvPr id="9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0099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1004888" y="288925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7516813" y="28590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0" descr="mirr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9908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5527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731838" y="2814638"/>
            <a:ext cx="268287" cy="179387"/>
            <a:chOff x="-773" y="2039"/>
            <a:chExt cx="118" cy="79"/>
          </a:xfrm>
        </p:grpSpPr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grpSp>
        <p:nvGrpSpPr>
          <p:cNvPr id="18" name="Group 27"/>
          <p:cNvGrpSpPr>
            <a:grpSpLocks/>
          </p:cNvGrpSpPr>
          <p:nvPr/>
        </p:nvGrpSpPr>
        <p:grpSpPr bwMode="auto">
          <a:xfrm>
            <a:off x="6799263" y="2852738"/>
            <a:ext cx="268287" cy="179387"/>
            <a:chOff x="-773" y="2039"/>
            <a:chExt cx="118" cy="79"/>
          </a:xfrm>
        </p:grpSpPr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1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4152900"/>
            <a:ext cx="876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A) Yes, momentum is always conserved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US" sz="2200" dirty="0">
                <a:solidFill>
                  <a:srgbClr val="000000"/>
                </a:solidFill>
                <a:latin typeface="Calibri" charset="0"/>
                <a:cs typeface="Arial" charset="0"/>
              </a:rPr>
              <a:t>Yes, there is no net force acting on the </a:t>
            </a:r>
            <a:r>
              <a:rPr lang="en-US" sz="2200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system</a:t>
            </a:r>
            <a:endParaRPr lang="en-US" sz="2200" kern="0" dirty="0" smtClean="0">
              <a:solidFill>
                <a:srgbClr val="000000"/>
              </a:solidFill>
              <a:effectLst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) No, there is </a:t>
            </a:r>
            <a:r>
              <a:rPr lang="en-US" sz="2200" kern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 net force </a:t>
            </a: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acting on the system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D) No, the bullet and block exert a force on one another during the collision</a:t>
            </a:r>
          </a:p>
        </p:txBody>
      </p:sp>
    </p:spTree>
    <p:extLst>
      <p:ext uri="{BB962C8B-B14F-4D97-AF65-F5344CB8AC3E}">
        <p14:creationId xmlns:p14="http://schemas.microsoft.com/office/powerpoint/2010/main" val="124711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0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6" name="TextBox 19"/>
          <p:cNvSpPr txBox="1">
            <a:spLocks noChangeArrowheads="1"/>
          </p:cNvSpPr>
          <p:nvPr/>
        </p:nvSpPr>
        <p:spPr bwMode="auto">
          <a:xfrm>
            <a:off x="155575" y="762000"/>
            <a:ext cx="8870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solidFill>
                  <a:schemeClr val="tx2"/>
                </a:solidFill>
                <a:effectLst/>
              </a:rPr>
              <a:t>System: block + bullet</a:t>
            </a: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 flipH="1" flipV="1">
            <a:off x="1371600" y="2514600"/>
            <a:ext cx="5334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Line 30"/>
          <p:cNvSpPr>
            <a:spLocks noChangeShapeType="1"/>
          </p:cNvSpPr>
          <p:nvPr/>
        </p:nvSpPr>
        <p:spPr bwMode="auto">
          <a:xfrm>
            <a:off x="6629400" y="2514600"/>
            <a:ext cx="533400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1905000" y="2438400"/>
            <a:ext cx="268288" cy="179388"/>
            <a:chOff x="-773" y="2039"/>
            <a:chExt cx="118" cy="79"/>
          </a:xfrm>
        </p:grpSpPr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4495800"/>
            <a:ext cx="6443522" cy="398463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4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4152900"/>
            <a:ext cx="876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A) Yes, momentum is always conserved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US" sz="2200" dirty="0">
                <a:solidFill>
                  <a:srgbClr val="000000"/>
                </a:solidFill>
                <a:latin typeface="Calibri" charset="0"/>
                <a:cs typeface="Arial" charset="0"/>
              </a:rPr>
              <a:t>Yes, there is no net force acting on the system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) No, there is </a:t>
            </a:r>
            <a:r>
              <a:rPr lang="en-US" sz="2200" kern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 net force </a:t>
            </a: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acting on the system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r>
              <a:rPr lang="en-US" sz="2200" kern="0" dirty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D) No, the bullet and block exert a force on one another during the collision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39000" y="2209800"/>
            <a:ext cx="17494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bullet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on</a:t>
            </a: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block</a:t>
            </a:r>
            <a:endParaRPr lang="en-US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6019800" y="28956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V="1">
            <a:off x="6019800" y="19050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8400" y="3048000"/>
            <a:ext cx="1254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 = mg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72200" y="1676400"/>
            <a:ext cx="406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2057400" y="25908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V="1">
            <a:off x="2057400" y="21336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0" y="2743200"/>
            <a:ext cx="1254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 = mg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09800" y="1905000"/>
            <a:ext cx="406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8600" y="2362200"/>
            <a:ext cx="16843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baseline="-2500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block on bullet</a:t>
            </a:r>
            <a:endParaRPr lang="en-US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31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20"/>
          <p:cNvSpPr>
            <a:spLocks noGrp="1"/>
          </p:cNvSpPr>
          <p:nvPr>
            <p:ph type="title" idx="4294967295"/>
          </p:nvPr>
        </p:nvSpPr>
        <p:spPr>
          <a:xfrm>
            <a:off x="457200" y="95810"/>
            <a:ext cx="8229600" cy="455780"/>
          </a:xfrm>
        </p:spPr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19" name="TPAnswers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152400" y="4152900"/>
            <a:ext cx="8763000" cy="1968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8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A) </a:t>
            </a:r>
            <a:r>
              <a:rPr lang="en-US" sz="2200" dirty="0" smtClean="0">
                <a:latin typeface="Calibri" charset="0"/>
                <a:cs typeface="Arial" charset="0"/>
              </a:rPr>
              <a:t>Yes, momentum is always conserved</a:t>
            </a:r>
          </a:p>
          <a:p>
            <a:pPr marL="609600" indent="-609600">
              <a:lnSpc>
                <a:spcPct val="90000"/>
              </a:lnSpc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B) </a:t>
            </a:r>
            <a:r>
              <a:rPr lang="en-US" sz="2200" dirty="0">
                <a:latin typeface="Calibri" charset="0"/>
                <a:cs typeface="Arial" charset="0"/>
              </a:rPr>
              <a:t>Yes, there is no net force acting on the system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C) </a:t>
            </a:r>
            <a:r>
              <a:rPr lang="en-US" sz="2200" dirty="0" smtClean="0">
                <a:latin typeface="Calibri" charset="0"/>
                <a:cs typeface="Arial" charset="0"/>
              </a:rPr>
              <a:t>No, there is a net force acting on the system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200" dirty="0" smtClean="0">
                <a:solidFill>
                  <a:srgbClr val="2D6F9E"/>
                </a:solidFill>
                <a:latin typeface="Calibri" charset="0"/>
                <a:cs typeface="Arial" charset="0"/>
              </a:rPr>
              <a:t>D) </a:t>
            </a:r>
            <a:r>
              <a:rPr lang="en-US" sz="2200" dirty="0" smtClean="0">
                <a:latin typeface="Calibri" charset="0"/>
                <a:cs typeface="Arial" charset="0"/>
              </a:rPr>
              <a:t>No, the bullet and block exert a force on one another during the collision</a:t>
            </a:r>
            <a:endParaRPr lang="en-US" sz="2200" dirty="0">
              <a:latin typeface="Calibri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5575" y="762000"/>
            <a:ext cx="887095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Free body diagram of the system:</a:t>
            </a:r>
          </a:p>
          <a:p>
            <a:pPr>
              <a:defRPr/>
            </a:pPr>
            <a:r>
              <a:rPr lang="en-US" sz="3200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(zoom out and think of block/bullet as one entity) </a:t>
            </a:r>
          </a:p>
        </p:txBody>
      </p:sp>
      <p:pic>
        <p:nvPicPr>
          <p:cNvPr id="21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7"/>
          <p:cNvGrpSpPr>
            <a:grpSpLocks/>
          </p:cNvGrpSpPr>
          <p:nvPr/>
        </p:nvGrpSpPr>
        <p:grpSpPr bwMode="auto">
          <a:xfrm>
            <a:off x="4038600" y="2667000"/>
            <a:ext cx="268288" cy="179388"/>
            <a:chOff x="-773" y="2039"/>
            <a:chExt cx="118" cy="79"/>
          </a:xfrm>
        </p:grpSpPr>
        <p:sp>
          <p:nvSpPr>
            <p:cNvPr id="23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24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4343400" y="30480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V="1">
            <a:off x="4343400" y="2057400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3200400"/>
            <a:ext cx="1254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 = mg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5800" y="1828800"/>
            <a:ext cx="4064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0" y="4495800"/>
            <a:ext cx="6490555" cy="398463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133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895" y="772335"/>
            <a:ext cx="5655338" cy="2025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A 170-g cue ball has the momentum </a:t>
            </a:r>
            <a:r>
              <a:rPr lang="en-US" sz="2800" dirty="0" err="1"/>
              <a:t>vs</a:t>
            </a:r>
            <a:r>
              <a:rPr lang="en-US" sz="2800" dirty="0"/>
              <a:t> time graph shown below. What is a possible corresponding position </a:t>
            </a:r>
            <a:r>
              <a:rPr lang="en-US" sz="2800" dirty="0" err="1"/>
              <a:t>vs</a:t>
            </a:r>
            <a:r>
              <a:rPr lang="en-US" sz="2800" dirty="0"/>
              <a:t> time graph for the cue ball</a:t>
            </a:r>
            <a:r>
              <a:rPr lang="en-US" sz="2800" dirty="0" smtClean="0"/>
              <a:t>?</a:t>
            </a:r>
          </a:p>
          <a:p>
            <a:pPr lvl="1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8900" y="772335"/>
            <a:ext cx="3065100" cy="22436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95" y="3221760"/>
            <a:ext cx="4087512" cy="16350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4096" y="3221760"/>
            <a:ext cx="4221472" cy="1700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46837" y="3221760"/>
            <a:ext cx="2143357" cy="1700800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97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Answer Breakdown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7726" y="824180"/>
            <a:ext cx="5537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Positive momentum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sym typeface="Wingdings"/>
              </a:rPr>
              <a:t> positive velocity 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sym typeface="Wingdings"/>
              </a:rPr>
              <a:t> increasing position   positive slope</a:t>
            </a:r>
            <a:endParaRPr lang="en-US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7726" y="5302753"/>
            <a:ext cx="5761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Negative momentum </a:t>
            </a:r>
            <a:r>
              <a:rPr lang="en-US" sz="2400" dirty="0" smtClean="0">
                <a:solidFill>
                  <a:schemeClr val="tx2"/>
                </a:solidFill>
                <a:sym typeface="Wingdings"/>
              </a:rPr>
              <a:t> negative velocity  </a:t>
            </a:r>
          </a:p>
          <a:p>
            <a:r>
              <a:rPr lang="en-US" sz="2400" dirty="0" smtClean="0">
                <a:solidFill>
                  <a:schemeClr val="tx2"/>
                </a:solidFill>
                <a:sym typeface="Wingdings"/>
              </a:rPr>
              <a:t>decreasing position  negative slope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77" y="2188913"/>
            <a:ext cx="3065100" cy="2243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648" y="2188913"/>
            <a:ext cx="3111500" cy="25273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947726" y="1655177"/>
            <a:ext cx="2080992" cy="1003693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366099" y="1655177"/>
            <a:ext cx="1170908" cy="138069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480738" y="3948621"/>
            <a:ext cx="1315739" cy="1354132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537007" y="3035874"/>
            <a:ext cx="773990" cy="2266879"/>
          </a:xfrm>
          <a:prstGeom prst="straightConnector1">
            <a:avLst/>
          </a:prstGeom>
          <a:ln>
            <a:solidFill>
              <a:schemeClr val="tx2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219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Problem Solving</a:t>
            </a:r>
          </a:p>
        </p:txBody>
      </p:sp>
      <p:sp>
        <p:nvSpPr>
          <p:cNvPr id="4710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cs typeface="Arial" charset="0"/>
              </a:rPr>
              <a:t>1.) Is momentum conserved? (no external force)</a:t>
            </a:r>
          </a:p>
          <a:p>
            <a:pPr eaLnBrk="1" hangingPunct="1"/>
            <a:endParaRPr lang="en-US">
              <a:latin typeface="Calibri" charset="0"/>
              <a:cs typeface="Arial" charset="0"/>
            </a:endParaRPr>
          </a:p>
          <a:p>
            <a:pPr eaLnBrk="1" hangingPunct="1"/>
            <a:r>
              <a:rPr lang="en-US">
                <a:latin typeface="Calibri" charset="0"/>
                <a:cs typeface="Arial" charset="0"/>
              </a:rPr>
              <a:t>2.) Setup conservation of momentum statement</a:t>
            </a:r>
          </a:p>
          <a:p>
            <a:pPr eaLnBrk="1" hangingPunct="1"/>
            <a:endParaRPr lang="en-US">
              <a:latin typeface="Calibri" charset="0"/>
              <a:cs typeface="Arial" charset="0"/>
            </a:endParaRPr>
          </a:p>
          <a:p>
            <a:pPr eaLnBrk="1" hangingPunct="1"/>
            <a:r>
              <a:rPr lang="en-US">
                <a:latin typeface="Calibri" charset="0"/>
                <a:cs typeface="Arial" charset="0"/>
              </a:rPr>
              <a:t>3.) Plug in every momentum in the system and solve</a:t>
            </a:r>
          </a:p>
        </p:txBody>
      </p:sp>
    </p:spTree>
    <p:extLst>
      <p:ext uri="{BB962C8B-B14F-4D97-AF65-F5344CB8AC3E}">
        <p14:creationId xmlns:p14="http://schemas.microsoft.com/office/powerpoint/2010/main" val="16601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Problem Solving</a:t>
            </a:r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152400" y="3581399"/>
            <a:ext cx="8894763" cy="2727325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en-US" sz="3900" dirty="0" smtClean="0">
                <a:ea typeface="+mn-ea"/>
              </a:rPr>
              <a:t>     P</a:t>
            </a:r>
            <a:r>
              <a:rPr lang="en-US" sz="3900" baseline="-25000" dirty="0" smtClean="0">
                <a:ea typeface="+mn-ea"/>
              </a:rPr>
              <a:t>o</a:t>
            </a:r>
            <a:r>
              <a:rPr lang="en-US" sz="3900" dirty="0" smtClean="0">
                <a:ea typeface="+mn-ea"/>
              </a:rPr>
              <a:t> </a:t>
            </a:r>
            <a:r>
              <a:rPr lang="en-US" sz="3900" dirty="0">
                <a:ea typeface="+mn-ea"/>
              </a:rPr>
              <a:t>= P</a:t>
            </a:r>
            <a:r>
              <a:rPr lang="en-US" sz="3900" baseline="-25000" dirty="0">
                <a:ea typeface="+mn-ea"/>
              </a:rPr>
              <a:t>f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en-US" sz="3900" dirty="0">
                <a:ea typeface="+mn-ea"/>
              </a:rPr>
              <a:t>    </a:t>
            </a:r>
            <a:r>
              <a:rPr lang="en-US" sz="3900" dirty="0" err="1">
                <a:ea typeface="+mn-ea"/>
              </a:rPr>
              <a:t>p</a:t>
            </a:r>
            <a:r>
              <a:rPr lang="en-US" sz="3900" baseline="-25000" dirty="0" err="1">
                <a:ea typeface="+mn-ea"/>
              </a:rPr>
              <a:t>L</a:t>
            </a:r>
            <a:r>
              <a:rPr lang="en-US" sz="3900" dirty="0">
                <a:ea typeface="+mn-ea"/>
              </a:rPr>
              <a:t> </a:t>
            </a:r>
            <a:r>
              <a:rPr lang="en-US" sz="3900" baseline="-25000" dirty="0" err="1">
                <a:ea typeface="+mn-ea"/>
              </a:rPr>
              <a:t>o</a:t>
            </a:r>
            <a:r>
              <a:rPr lang="en-US" sz="3900" dirty="0">
                <a:ea typeface="+mn-ea"/>
              </a:rPr>
              <a:t> + </a:t>
            </a:r>
            <a:r>
              <a:rPr lang="en-US" sz="3900" dirty="0" err="1">
                <a:ea typeface="+mn-ea"/>
              </a:rPr>
              <a:t>p</a:t>
            </a:r>
            <a:r>
              <a:rPr lang="en-US" sz="3900" baseline="-25000" dirty="0" err="1">
                <a:ea typeface="+mn-ea"/>
              </a:rPr>
              <a:t>B</a:t>
            </a:r>
            <a:r>
              <a:rPr lang="en-US" sz="3900" baseline="-25000" dirty="0">
                <a:ea typeface="+mn-ea"/>
              </a:rPr>
              <a:t> </a:t>
            </a:r>
            <a:r>
              <a:rPr lang="en-US" sz="3900" baseline="-25000" dirty="0" err="1">
                <a:ea typeface="+mn-ea"/>
              </a:rPr>
              <a:t>o</a:t>
            </a:r>
            <a:r>
              <a:rPr lang="en-US" sz="3900" baseline="-25000" dirty="0">
                <a:ea typeface="+mn-ea"/>
              </a:rPr>
              <a:t> </a:t>
            </a:r>
            <a:r>
              <a:rPr lang="en-US" sz="3900" dirty="0">
                <a:ea typeface="+mn-ea"/>
              </a:rPr>
              <a:t>= </a:t>
            </a:r>
            <a:r>
              <a:rPr lang="en-US" sz="3900" dirty="0" err="1">
                <a:ea typeface="+mn-ea"/>
              </a:rPr>
              <a:t>p</a:t>
            </a:r>
            <a:r>
              <a:rPr lang="en-US" sz="3900" baseline="-25000" dirty="0" err="1">
                <a:ea typeface="+mn-ea"/>
              </a:rPr>
              <a:t>L</a:t>
            </a:r>
            <a:r>
              <a:rPr lang="en-US" sz="3900" baseline="-25000" dirty="0">
                <a:ea typeface="+mn-ea"/>
              </a:rPr>
              <a:t> </a:t>
            </a:r>
            <a:r>
              <a:rPr lang="en-US" sz="3900" baseline="-25000" dirty="0" err="1">
                <a:ea typeface="+mn-ea"/>
              </a:rPr>
              <a:t>f</a:t>
            </a:r>
            <a:r>
              <a:rPr lang="en-US" sz="3900" baseline="-25000" dirty="0">
                <a:ea typeface="+mn-ea"/>
              </a:rPr>
              <a:t> </a:t>
            </a:r>
            <a:r>
              <a:rPr lang="en-US" sz="3900" dirty="0">
                <a:ea typeface="+mn-ea"/>
              </a:rPr>
              <a:t>+ </a:t>
            </a:r>
            <a:r>
              <a:rPr lang="en-US" sz="3900" dirty="0" err="1">
                <a:ea typeface="+mn-ea"/>
              </a:rPr>
              <a:t>p</a:t>
            </a:r>
            <a:r>
              <a:rPr lang="en-US" sz="3900" baseline="-25000" dirty="0" err="1">
                <a:ea typeface="+mn-ea"/>
              </a:rPr>
              <a:t>B</a:t>
            </a:r>
            <a:r>
              <a:rPr lang="en-US" sz="3900" baseline="-25000" dirty="0">
                <a:ea typeface="+mn-ea"/>
              </a:rPr>
              <a:t> </a:t>
            </a:r>
            <a:r>
              <a:rPr lang="en-US" sz="3900" baseline="-25000" dirty="0" err="1">
                <a:ea typeface="+mn-ea"/>
              </a:rPr>
              <a:t>f</a:t>
            </a:r>
            <a:endParaRPr lang="en-US" sz="3900" baseline="-25000" dirty="0">
              <a:ea typeface="+mn-ea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en-US" sz="3900" dirty="0" smtClean="0">
                <a:ea typeface="+mn-ea"/>
              </a:rPr>
              <a:t>     </a:t>
            </a:r>
            <a:r>
              <a:rPr lang="en-US" sz="3900" strike="sngStrike" dirty="0" err="1" smtClean="0">
                <a:ea typeface="+mn-ea"/>
              </a:rPr>
              <a:t>m</a:t>
            </a:r>
            <a:r>
              <a:rPr lang="en-US" sz="3900" strike="sngStrike" baseline="-25000" dirty="0" err="1" smtClean="0">
                <a:ea typeface="+mn-ea"/>
              </a:rPr>
              <a:t>L</a:t>
            </a:r>
            <a:r>
              <a:rPr lang="en-US" sz="3900" strike="sngStrike" baseline="-25000" dirty="0" smtClean="0">
                <a:ea typeface="+mn-ea"/>
              </a:rPr>
              <a:t> </a:t>
            </a:r>
            <a:r>
              <a:rPr lang="en-US" sz="3900" strike="sngStrike" dirty="0" err="1" smtClean="0">
                <a:ea typeface="+mn-ea"/>
              </a:rPr>
              <a:t>v</a:t>
            </a:r>
            <a:r>
              <a:rPr lang="en-US" sz="3900" strike="sngStrike" baseline="-25000" dirty="0" err="1" smtClean="0">
                <a:ea typeface="+mn-ea"/>
              </a:rPr>
              <a:t>L</a:t>
            </a:r>
            <a:r>
              <a:rPr lang="en-US" sz="3900" strike="sngStrike" baseline="-25000" dirty="0" smtClean="0">
                <a:ea typeface="+mn-ea"/>
              </a:rPr>
              <a:t> </a:t>
            </a:r>
            <a:r>
              <a:rPr lang="en-US" sz="3900" strike="sngStrike" baseline="-25000" dirty="0" err="1" smtClean="0">
                <a:ea typeface="+mn-ea"/>
              </a:rPr>
              <a:t>o</a:t>
            </a:r>
            <a:r>
              <a:rPr lang="en-US" sz="3900" dirty="0" smtClean="0">
                <a:ea typeface="+mn-ea"/>
              </a:rPr>
              <a:t>+ </a:t>
            </a:r>
            <a:r>
              <a:rPr lang="en-US" sz="3900" dirty="0" err="1" smtClean="0">
                <a:ea typeface="+mn-ea"/>
              </a:rPr>
              <a:t>m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err="1" smtClean="0">
                <a:ea typeface="+mn-ea"/>
              </a:rPr>
              <a:t>v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baseline="-25000" dirty="0" err="1" smtClean="0">
                <a:ea typeface="+mn-ea"/>
              </a:rPr>
              <a:t>o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smtClean="0">
                <a:ea typeface="+mn-ea"/>
              </a:rPr>
              <a:t>= </a:t>
            </a:r>
            <a:r>
              <a:rPr lang="en-US" sz="3900" dirty="0" err="1" smtClean="0">
                <a:ea typeface="+mn-ea"/>
              </a:rPr>
              <a:t>m</a:t>
            </a:r>
            <a:r>
              <a:rPr lang="en-US" sz="3900" baseline="-25000" dirty="0" err="1" smtClean="0">
                <a:ea typeface="+mn-ea"/>
              </a:rPr>
              <a:t>L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err="1" smtClean="0">
                <a:ea typeface="+mn-ea"/>
              </a:rPr>
              <a:t>v</a:t>
            </a:r>
            <a:r>
              <a:rPr lang="en-US" sz="3900" baseline="-25000" dirty="0" err="1" smtClean="0">
                <a:ea typeface="+mn-ea"/>
              </a:rPr>
              <a:t>L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baseline="-25000" dirty="0" err="1" smtClean="0">
                <a:ea typeface="+mn-ea"/>
              </a:rPr>
              <a:t>f</a:t>
            </a:r>
            <a:r>
              <a:rPr lang="en-US" sz="3900" dirty="0" smtClean="0">
                <a:ea typeface="+mn-ea"/>
              </a:rPr>
              <a:t>+ </a:t>
            </a:r>
            <a:r>
              <a:rPr lang="en-US" sz="3900" dirty="0" err="1" smtClean="0">
                <a:ea typeface="+mn-ea"/>
              </a:rPr>
              <a:t>m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err="1" smtClean="0">
                <a:ea typeface="+mn-ea"/>
              </a:rPr>
              <a:t>v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baseline="-25000" dirty="0" err="1" smtClean="0">
                <a:ea typeface="+mn-ea"/>
              </a:rPr>
              <a:t>f</a:t>
            </a:r>
            <a:r>
              <a:rPr lang="en-US" sz="3900" baseline="-25000" dirty="0" smtClean="0">
                <a:ea typeface="+mn-ea"/>
              </a:rPr>
              <a:t>  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en-US" sz="3900" dirty="0" smtClean="0">
                <a:ea typeface="+mn-ea"/>
              </a:rPr>
              <a:t>              </a:t>
            </a:r>
            <a:r>
              <a:rPr lang="en-US" sz="3900" dirty="0" err="1" smtClean="0">
                <a:ea typeface="+mn-ea"/>
              </a:rPr>
              <a:t>m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err="1" smtClean="0">
                <a:ea typeface="+mn-ea"/>
              </a:rPr>
              <a:t>v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baseline="-25000" dirty="0" err="1" smtClean="0">
                <a:ea typeface="+mn-ea"/>
              </a:rPr>
              <a:t>o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smtClean="0">
                <a:ea typeface="+mn-ea"/>
              </a:rPr>
              <a:t>= (</a:t>
            </a:r>
            <a:r>
              <a:rPr lang="en-US" sz="3900" dirty="0" err="1" smtClean="0">
                <a:ea typeface="+mn-ea"/>
              </a:rPr>
              <a:t>m</a:t>
            </a:r>
            <a:r>
              <a:rPr lang="en-US" sz="3900" baseline="-25000" dirty="0" err="1" smtClean="0">
                <a:ea typeface="+mn-ea"/>
              </a:rPr>
              <a:t>L</a:t>
            </a:r>
            <a:r>
              <a:rPr lang="en-US" sz="3900" dirty="0" smtClean="0">
                <a:ea typeface="+mn-ea"/>
              </a:rPr>
              <a:t>+</a:t>
            </a:r>
            <a:r>
              <a:rPr lang="en-US" sz="3900" baseline="-25000" dirty="0" smtClean="0">
                <a:ea typeface="+mn-ea"/>
              </a:rPr>
              <a:t> </a:t>
            </a:r>
            <a:r>
              <a:rPr lang="en-US" sz="3900" dirty="0" err="1" smtClean="0">
                <a:ea typeface="+mn-ea"/>
              </a:rPr>
              <a:t>m</a:t>
            </a:r>
            <a:r>
              <a:rPr lang="en-US" sz="3900" baseline="-25000" dirty="0" err="1" smtClean="0">
                <a:ea typeface="+mn-ea"/>
              </a:rPr>
              <a:t>B</a:t>
            </a:r>
            <a:r>
              <a:rPr lang="en-US" sz="3900" dirty="0" smtClean="0">
                <a:ea typeface="+mn-ea"/>
              </a:rPr>
              <a:t>)</a:t>
            </a:r>
            <a:r>
              <a:rPr lang="en-US" sz="3900" baseline="-25000" dirty="0" smtClean="0">
                <a:ea typeface="+mn-ea"/>
              </a:rPr>
              <a:t>  </a:t>
            </a:r>
            <a:r>
              <a:rPr lang="en-US" sz="3900" dirty="0" err="1" smtClean="0">
                <a:ea typeface="+mn-ea"/>
              </a:rPr>
              <a:t>v</a:t>
            </a:r>
            <a:r>
              <a:rPr lang="en-US" sz="3900" baseline="-25000" dirty="0" err="1" smtClean="0">
                <a:ea typeface="+mn-ea"/>
              </a:rPr>
              <a:t>f</a:t>
            </a:r>
            <a:endParaRPr lang="en-US" sz="3900" dirty="0" smtClean="0">
              <a:ea typeface="+mn-ea"/>
            </a:endParaRPr>
          </a:p>
        </p:txBody>
      </p:sp>
      <p:sp>
        <p:nvSpPr>
          <p:cNvPr id="751631" name="Text Box 15"/>
          <p:cNvSpPr txBox="1">
            <a:spLocks noChangeArrowheads="1"/>
          </p:cNvSpPr>
          <p:nvPr/>
        </p:nvSpPr>
        <p:spPr bwMode="auto">
          <a:xfrm>
            <a:off x="2209800" y="2514600"/>
            <a:ext cx="101441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751632" name="Text Box 16"/>
          <p:cNvSpPr txBox="1">
            <a:spLocks noChangeArrowheads="1"/>
          </p:cNvSpPr>
          <p:nvPr/>
        </p:nvSpPr>
        <p:spPr bwMode="auto">
          <a:xfrm>
            <a:off x="6629400" y="25146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sp>
        <p:nvSpPr>
          <p:cNvPr id="48134" name="TextBox 19"/>
          <p:cNvSpPr txBox="1">
            <a:spLocks noChangeArrowheads="1"/>
          </p:cNvSpPr>
          <p:nvPr/>
        </p:nvSpPr>
        <p:spPr bwMode="auto">
          <a:xfrm>
            <a:off x="155575" y="762000"/>
            <a:ext cx="8870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tx2"/>
                </a:solidFill>
                <a:effectLst/>
                <a:latin typeface="Zapf Dingbats" charset="0"/>
                <a:cs typeface="Zapf Dingbats" charset="0"/>
              </a:rPr>
              <a:t>✓</a:t>
            </a:r>
            <a:r>
              <a:rPr lang="en-US">
                <a:solidFill>
                  <a:schemeClr val="tx2"/>
                </a:solidFill>
                <a:effectLst/>
                <a:latin typeface="Calibri" charset="0"/>
              </a:rPr>
              <a:t> Momentum is conserved for block + bullet combo </a:t>
            </a:r>
          </a:p>
        </p:txBody>
      </p:sp>
      <p:pic>
        <p:nvPicPr>
          <p:cNvPr id="48135" name="Picture 10" descr="mirr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2860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1622" name="Line 10"/>
          <p:cNvSpPr>
            <a:spLocks noChangeShapeType="1"/>
          </p:cNvSpPr>
          <p:nvPr/>
        </p:nvSpPr>
        <p:spPr bwMode="auto">
          <a:xfrm flipV="1">
            <a:off x="1004888" y="216535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51625" name="Line 30"/>
          <p:cNvSpPr>
            <a:spLocks noChangeShapeType="1"/>
          </p:cNvSpPr>
          <p:nvPr/>
        </p:nvSpPr>
        <p:spPr bwMode="auto">
          <a:xfrm>
            <a:off x="7516813" y="21351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48139" name="Picture 10" descr="mirr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2669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0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41" name="Group 24"/>
          <p:cNvGrpSpPr>
            <a:grpSpLocks/>
          </p:cNvGrpSpPr>
          <p:nvPr/>
        </p:nvGrpSpPr>
        <p:grpSpPr bwMode="auto">
          <a:xfrm>
            <a:off x="731838" y="2090738"/>
            <a:ext cx="268287" cy="179387"/>
            <a:chOff x="-773" y="2039"/>
            <a:chExt cx="118" cy="79"/>
          </a:xfrm>
        </p:grpSpPr>
        <p:sp>
          <p:nvSpPr>
            <p:cNvPr id="2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3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grpSp>
        <p:nvGrpSpPr>
          <p:cNvPr id="48142" name="Group 27"/>
          <p:cNvGrpSpPr>
            <a:grpSpLocks/>
          </p:cNvGrpSpPr>
          <p:nvPr/>
        </p:nvGrpSpPr>
        <p:grpSpPr bwMode="auto">
          <a:xfrm>
            <a:off x="6799263" y="2128838"/>
            <a:ext cx="268287" cy="179387"/>
            <a:chOff x="-773" y="2039"/>
            <a:chExt cx="118" cy="79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4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73050" y="3048000"/>
            <a:ext cx="88709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Setup conservation of momentum statement.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685800" y="1600200"/>
            <a:ext cx="352425" cy="461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629400" y="1219200"/>
            <a:ext cx="842963" cy="461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L + B </a:t>
            </a: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2514600" y="1371600"/>
            <a:ext cx="352425" cy="461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613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Problem Solving</a:t>
            </a:r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249238" y="3810000"/>
            <a:ext cx="8894762" cy="2727325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</a:pPr>
            <a:r>
              <a:rPr lang="en-US" sz="3900">
                <a:latin typeface="Calibri" charset="0"/>
                <a:cs typeface="Arial" charset="0"/>
              </a:rPr>
              <a:t>m</a:t>
            </a:r>
            <a:r>
              <a:rPr lang="en-US" sz="3900" baseline="-25000">
                <a:latin typeface="Calibri" charset="0"/>
                <a:cs typeface="Arial" charset="0"/>
              </a:rPr>
              <a:t>B </a:t>
            </a:r>
            <a:r>
              <a:rPr lang="en-US" sz="3900">
                <a:latin typeface="Calibri" charset="0"/>
                <a:cs typeface="Arial" charset="0"/>
              </a:rPr>
              <a:t>v</a:t>
            </a:r>
            <a:r>
              <a:rPr lang="en-US" sz="3900" baseline="-25000">
                <a:latin typeface="Calibri" charset="0"/>
                <a:cs typeface="Arial" charset="0"/>
              </a:rPr>
              <a:t>B o </a:t>
            </a:r>
            <a:r>
              <a:rPr lang="en-US" sz="3900">
                <a:latin typeface="Calibri" charset="0"/>
                <a:cs typeface="Arial" charset="0"/>
              </a:rPr>
              <a:t>= (m</a:t>
            </a:r>
            <a:r>
              <a:rPr lang="en-US" sz="3900" baseline="-25000">
                <a:latin typeface="Calibri" charset="0"/>
                <a:cs typeface="Arial" charset="0"/>
              </a:rPr>
              <a:t>L</a:t>
            </a:r>
            <a:r>
              <a:rPr lang="en-US" sz="3900">
                <a:latin typeface="Calibri" charset="0"/>
                <a:cs typeface="Arial" charset="0"/>
              </a:rPr>
              <a:t>+</a:t>
            </a:r>
            <a:r>
              <a:rPr lang="en-US" sz="3900" baseline="-25000">
                <a:latin typeface="Calibri" charset="0"/>
                <a:cs typeface="Arial" charset="0"/>
              </a:rPr>
              <a:t> </a:t>
            </a:r>
            <a:r>
              <a:rPr lang="en-US" sz="3900">
                <a:latin typeface="Calibri" charset="0"/>
                <a:cs typeface="Arial" charset="0"/>
              </a:rPr>
              <a:t>m</a:t>
            </a:r>
            <a:r>
              <a:rPr lang="en-US" sz="3900" baseline="-25000">
                <a:latin typeface="Calibri" charset="0"/>
                <a:cs typeface="Arial" charset="0"/>
              </a:rPr>
              <a:t>B</a:t>
            </a:r>
            <a:r>
              <a:rPr lang="en-US" sz="3900">
                <a:latin typeface="Calibri" charset="0"/>
                <a:cs typeface="Arial" charset="0"/>
              </a:rPr>
              <a:t>)</a:t>
            </a:r>
            <a:r>
              <a:rPr lang="en-US" sz="3900" baseline="-25000">
                <a:latin typeface="Calibri" charset="0"/>
                <a:cs typeface="Arial" charset="0"/>
              </a:rPr>
              <a:t>  </a:t>
            </a:r>
            <a:r>
              <a:rPr lang="en-US" sz="3900">
                <a:latin typeface="Calibri" charset="0"/>
                <a:cs typeface="Arial" charset="0"/>
              </a:rPr>
              <a:t>v</a:t>
            </a:r>
            <a:r>
              <a:rPr lang="en-US" sz="3900" baseline="-25000">
                <a:latin typeface="Calibri" charset="0"/>
                <a:cs typeface="Arial" charset="0"/>
              </a:rPr>
              <a:t>f</a:t>
            </a:r>
          </a:p>
          <a:p>
            <a:pPr marL="609600" indent="-609600" algn="ctr" eaLnBrk="1" hangingPunct="1">
              <a:lnSpc>
                <a:spcPct val="90000"/>
              </a:lnSpc>
            </a:pPr>
            <a:endParaRPr lang="en-US" sz="3900" baseline="-25000">
              <a:latin typeface="Calibri" charset="0"/>
              <a:cs typeface="Arial" charset="0"/>
            </a:endParaRPr>
          </a:p>
          <a:p>
            <a:pPr marL="609600" indent="-609600" algn="ctr" eaLnBrk="1" hangingPunct="1">
              <a:lnSpc>
                <a:spcPct val="90000"/>
              </a:lnSpc>
            </a:pPr>
            <a:r>
              <a:rPr lang="en-US" sz="3900">
                <a:latin typeface="Calibri" charset="0"/>
                <a:cs typeface="Arial" charset="0"/>
              </a:rPr>
              <a:t>v</a:t>
            </a:r>
            <a:r>
              <a:rPr lang="en-US" sz="3900" baseline="-25000">
                <a:latin typeface="Calibri" charset="0"/>
                <a:cs typeface="Arial" charset="0"/>
              </a:rPr>
              <a:t>f</a:t>
            </a:r>
            <a:r>
              <a:rPr lang="en-US" sz="3900">
                <a:latin typeface="Calibri" charset="0"/>
                <a:cs typeface="Arial" charset="0"/>
              </a:rPr>
              <a:t> = m</a:t>
            </a:r>
            <a:r>
              <a:rPr lang="en-US" sz="3900" baseline="-25000">
                <a:latin typeface="Calibri" charset="0"/>
                <a:cs typeface="Arial" charset="0"/>
              </a:rPr>
              <a:t>B </a:t>
            </a:r>
            <a:r>
              <a:rPr lang="en-US" sz="3900">
                <a:latin typeface="Calibri" charset="0"/>
                <a:cs typeface="Arial" charset="0"/>
              </a:rPr>
              <a:t>v</a:t>
            </a:r>
            <a:r>
              <a:rPr lang="en-US" sz="3900" baseline="-25000">
                <a:latin typeface="Calibri" charset="0"/>
                <a:cs typeface="Arial" charset="0"/>
              </a:rPr>
              <a:t>B o </a:t>
            </a:r>
            <a:r>
              <a:rPr lang="en-US" sz="3900">
                <a:latin typeface="Calibri" charset="0"/>
                <a:cs typeface="Arial" charset="0"/>
              </a:rPr>
              <a:t>/ (m</a:t>
            </a:r>
            <a:r>
              <a:rPr lang="en-US" sz="3900" baseline="-25000">
                <a:latin typeface="Calibri" charset="0"/>
                <a:cs typeface="Arial" charset="0"/>
              </a:rPr>
              <a:t>L</a:t>
            </a:r>
            <a:r>
              <a:rPr lang="en-US" sz="3900">
                <a:latin typeface="Calibri" charset="0"/>
                <a:cs typeface="Arial" charset="0"/>
              </a:rPr>
              <a:t>+</a:t>
            </a:r>
            <a:r>
              <a:rPr lang="en-US" sz="3900" baseline="-25000">
                <a:latin typeface="Calibri" charset="0"/>
                <a:cs typeface="Arial" charset="0"/>
              </a:rPr>
              <a:t> </a:t>
            </a:r>
            <a:r>
              <a:rPr lang="en-US" sz="3900">
                <a:latin typeface="Calibri" charset="0"/>
                <a:cs typeface="Arial" charset="0"/>
              </a:rPr>
              <a:t>m</a:t>
            </a:r>
            <a:r>
              <a:rPr lang="en-US" sz="3900" baseline="-25000">
                <a:latin typeface="Calibri" charset="0"/>
                <a:cs typeface="Arial" charset="0"/>
              </a:rPr>
              <a:t>B</a:t>
            </a:r>
            <a:r>
              <a:rPr lang="en-US" sz="3900">
                <a:latin typeface="Calibri" charset="0"/>
                <a:cs typeface="Arial" charset="0"/>
              </a:rPr>
              <a:t>)</a:t>
            </a:r>
            <a:r>
              <a:rPr lang="en-US" sz="3900" baseline="-25000">
                <a:latin typeface="Calibri" charset="0"/>
                <a:cs typeface="Arial" charset="0"/>
              </a:rPr>
              <a:t> </a:t>
            </a:r>
            <a:endParaRPr lang="en-US" sz="3900">
              <a:latin typeface="Calibri" charset="0"/>
              <a:cs typeface="Arial" charset="0"/>
            </a:endParaRPr>
          </a:p>
        </p:txBody>
      </p:sp>
      <p:sp>
        <p:nvSpPr>
          <p:cNvPr id="751631" name="Text Box 15"/>
          <p:cNvSpPr txBox="1">
            <a:spLocks noChangeArrowheads="1"/>
          </p:cNvSpPr>
          <p:nvPr/>
        </p:nvSpPr>
        <p:spPr bwMode="auto">
          <a:xfrm>
            <a:off x="2209800" y="2514600"/>
            <a:ext cx="101441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751632" name="Text Box 16"/>
          <p:cNvSpPr txBox="1">
            <a:spLocks noChangeArrowheads="1"/>
          </p:cNvSpPr>
          <p:nvPr/>
        </p:nvSpPr>
        <p:spPr bwMode="auto">
          <a:xfrm>
            <a:off x="6629400" y="25146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5575" y="762000"/>
            <a:ext cx="88709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Zapf Dingbats" charset="2"/>
              <a:buChar char="✓"/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Momentum is conserved for block + bullet combo</a:t>
            </a:r>
          </a:p>
          <a:p>
            <a:pPr>
              <a:buFont typeface="Zapf Dingbats" charset="2"/>
              <a:buChar char="✓"/>
              <a:defRPr/>
            </a:pPr>
            <a:r>
              <a:rPr lang="en-US" dirty="0">
                <a:solidFill>
                  <a:schemeClr val="tx2"/>
                </a:solidFill>
                <a:effectLst/>
                <a:ea typeface="Arial" charset="0"/>
                <a:cs typeface="Arial" pitchFamily="34" charset="0"/>
              </a:rPr>
              <a:t>Setup conservation of momentum statement</a:t>
            </a: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</a:p>
        </p:txBody>
      </p:sp>
      <p:pic>
        <p:nvPicPr>
          <p:cNvPr id="50183" name="Picture 10" descr="mirr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2860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1622" name="Line 10"/>
          <p:cNvSpPr>
            <a:spLocks noChangeShapeType="1"/>
          </p:cNvSpPr>
          <p:nvPr/>
        </p:nvSpPr>
        <p:spPr bwMode="auto">
          <a:xfrm flipV="1">
            <a:off x="1004888" y="216535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51625" name="Line 30"/>
          <p:cNvSpPr>
            <a:spLocks noChangeShapeType="1"/>
          </p:cNvSpPr>
          <p:nvPr/>
        </p:nvSpPr>
        <p:spPr bwMode="auto">
          <a:xfrm>
            <a:off x="7516813" y="21351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0187" name="Picture 10" descr="mirr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2669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8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189" name="Group 24"/>
          <p:cNvGrpSpPr>
            <a:grpSpLocks/>
          </p:cNvGrpSpPr>
          <p:nvPr/>
        </p:nvGrpSpPr>
        <p:grpSpPr bwMode="auto">
          <a:xfrm>
            <a:off x="731838" y="2090738"/>
            <a:ext cx="268287" cy="179387"/>
            <a:chOff x="-773" y="2039"/>
            <a:chExt cx="118" cy="79"/>
          </a:xfrm>
        </p:grpSpPr>
        <p:sp>
          <p:nvSpPr>
            <p:cNvPr id="2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3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grpSp>
        <p:nvGrpSpPr>
          <p:cNvPr id="50190" name="Group 27"/>
          <p:cNvGrpSpPr>
            <a:grpSpLocks/>
          </p:cNvGrpSpPr>
          <p:nvPr/>
        </p:nvGrpSpPr>
        <p:grpSpPr bwMode="auto">
          <a:xfrm>
            <a:off x="6799263" y="2128838"/>
            <a:ext cx="268287" cy="179387"/>
            <a:chOff x="-773" y="2039"/>
            <a:chExt cx="118" cy="79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4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73050" y="3048000"/>
            <a:ext cx="88709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Arial" pitchFamily="34" charset="0"/>
              </a:rPr>
              <a:t>Solve for final velocity of system: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685800" y="1600200"/>
            <a:ext cx="352425" cy="461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629400" y="1219200"/>
            <a:ext cx="842963" cy="461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L + B </a:t>
            </a: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2514600" y="1371600"/>
            <a:ext cx="352425" cy="461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574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Preview for Next Time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751631" name="Text Box 15"/>
          <p:cNvSpPr txBox="1">
            <a:spLocks noChangeArrowheads="1"/>
          </p:cNvSpPr>
          <p:nvPr/>
        </p:nvSpPr>
        <p:spPr bwMode="auto">
          <a:xfrm>
            <a:off x="2209800" y="2514600"/>
            <a:ext cx="101441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</a:t>
            </a:r>
          </a:p>
        </p:txBody>
      </p:sp>
      <p:sp>
        <p:nvSpPr>
          <p:cNvPr id="751632" name="Text Box 16"/>
          <p:cNvSpPr txBox="1">
            <a:spLocks noChangeArrowheads="1"/>
          </p:cNvSpPr>
          <p:nvPr/>
        </p:nvSpPr>
        <p:spPr bwMode="auto">
          <a:xfrm>
            <a:off x="6629400" y="2514600"/>
            <a:ext cx="814388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After</a:t>
            </a:r>
          </a:p>
        </p:txBody>
      </p:sp>
      <p:pic>
        <p:nvPicPr>
          <p:cNvPr id="52229" name="Picture 10" descr="mirr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228600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1622" name="Line 10"/>
          <p:cNvSpPr>
            <a:spLocks noChangeShapeType="1"/>
          </p:cNvSpPr>
          <p:nvPr/>
        </p:nvSpPr>
        <p:spPr bwMode="auto">
          <a:xfrm flipV="1">
            <a:off x="1004888" y="2165350"/>
            <a:ext cx="847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51625" name="Line 30"/>
          <p:cNvSpPr>
            <a:spLocks noChangeShapeType="1"/>
          </p:cNvSpPr>
          <p:nvPr/>
        </p:nvSpPr>
        <p:spPr bwMode="auto">
          <a:xfrm>
            <a:off x="7516813" y="2135188"/>
            <a:ext cx="258762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2233" name="Picture 10" descr="mirr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266950"/>
            <a:ext cx="29686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4" name="Picture 16" descr="C:\Users\Administrator\Desktop\Physics\211\new - white\pics\block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828800"/>
            <a:ext cx="12001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235" name="Group 24"/>
          <p:cNvGrpSpPr>
            <a:grpSpLocks/>
          </p:cNvGrpSpPr>
          <p:nvPr/>
        </p:nvGrpSpPr>
        <p:grpSpPr bwMode="auto">
          <a:xfrm>
            <a:off x="731838" y="2090738"/>
            <a:ext cx="268287" cy="179387"/>
            <a:chOff x="-773" y="2039"/>
            <a:chExt cx="118" cy="79"/>
          </a:xfrm>
        </p:grpSpPr>
        <p:sp>
          <p:nvSpPr>
            <p:cNvPr id="2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3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grpSp>
        <p:nvGrpSpPr>
          <p:cNvPr id="52236" name="Group 27"/>
          <p:cNvGrpSpPr>
            <a:grpSpLocks/>
          </p:cNvGrpSpPr>
          <p:nvPr/>
        </p:nvGrpSpPr>
        <p:grpSpPr bwMode="auto">
          <a:xfrm>
            <a:off x="6799263" y="2128838"/>
            <a:ext cx="268287" cy="179387"/>
            <a:chOff x="-773" y="2039"/>
            <a:chExt cx="118" cy="79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auto">
            <a:xfrm>
              <a:off x="-730" y="2039"/>
              <a:ext cx="7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  <p:sp>
          <p:nvSpPr>
            <p:cNvPr id="4" name="AutoShape 9"/>
            <p:cNvSpPr>
              <a:spLocks noChangeArrowheads="1"/>
            </p:cNvSpPr>
            <p:nvPr/>
          </p:nvSpPr>
          <p:spPr bwMode="auto">
            <a:xfrm>
              <a:off x="-773" y="2039"/>
              <a:ext cx="73" cy="79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3B3B3B"/>
                </a:gs>
                <a:gs pos="50000">
                  <a:schemeClr val="bg2"/>
                </a:gs>
                <a:gs pos="100000">
                  <a:srgbClr val="3B3B3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800">
                <a:solidFill>
                  <a:schemeClr val="tx2"/>
                </a:solidFill>
                <a:effectLst/>
                <a:latin typeface="+mn-lt"/>
                <a:ea typeface="+mn-ea"/>
                <a:cs typeface="Arial" charset="0"/>
              </a:endParaRPr>
            </a:p>
          </p:txBody>
        </p:sp>
      </p:grpSp>
      <p:sp>
        <p:nvSpPr>
          <p:cNvPr id="21" name="TPAnswers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3733800"/>
            <a:ext cx="8763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20000"/>
              </a:spcBef>
              <a:buSzPct val="50000"/>
              <a:defRPr/>
            </a:pPr>
            <a:endParaRPr lang="en-US" sz="2200" kern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52238" name="TextBox 21"/>
          <p:cNvSpPr txBox="1">
            <a:spLocks noChangeArrowheads="1"/>
          </p:cNvSpPr>
          <p:nvPr/>
        </p:nvSpPr>
        <p:spPr bwMode="auto">
          <a:xfrm>
            <a:off x="273050" y="3016139"/>
            <a:ext cx="8870950" cy="2597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100" dirty="0" smtClean="0">
                <a:solidFill>
                  <a:schemeClr val="tx1"/>
                </a:solidFill>
                <a:effectLst/>
                <a:latin typeface="Calibri" charset="0"/>
              </a:rPr>
              <a:t>Completely Inelastic </a:t>
            </a:r>
            <a:r>
              <a:rPr lang="en-US" sz="3100" dirty="0" smtClean="0">
                <a:solidFill>
                  <a:schemeClr val="tx1"/>
                </a:solidFill>
                <a:effectLst/>
                <a:latin typeface="Calibri" charset="0"/>
              </a:rPr>
              <a:t>Collision:</a:t>
            </a:r>
            <a:endParaRPr lang="en-US" sz="3100" dirty="0">
              <a:solidFill>
                <a:schemeClr val="tx1"/>
              </a:solidFill>
              <a:effectLst/>
              <a:latin typeface="Calibri" charset="0"/>
            </a:endParaRPr>
          </a:p>
          <a:p>
            <a:r>
              <a:rPr lang="en-US" sz="3100" dirty="0">
                <a:solidFill>
                  <a:schemeClr val="tx1"/>
                </a:solidFill>
                <a:effectLst/>
                <a:latin typeface="Calibri" charset="0"/>
              </a:rPr>
              <a:t>	</a:t>
            </a:r>
            <a:r>
              <a:rPr lang="en-US" sz="3100" dirty="0">
                <a:solidFill>
                  <a:schemeClr val="tx1"/>
                </a:solidFill>
                <a:effectLst/>
                <a:latin typeface="Calibri" charset="0"/>
                <a:sym typeface="Wingdings" charset="0"/>
              </a:rPr>
              <a:t> </a:t>
            </a:r>
            <a:r>
              <a:rPr lang="en-US" sz="3100" dirty="0">
                <a:solidFill>
                  <a:schemeClr val="tx1"/>
                </a:solidFill>
                <a:effectLst/>
                <a:latin typeface="Calibri" charset="0"/>
              </a:rPr>
              <a:t>Objects stick together</a:t>
            </a:r>
          </a:p>
          <a:p>
            <a:endParaRPr lang="en-US" dirty="0">
              <a:solidFill>
                <a:schemeClr val="tx1"/>
              </a:solidFill>
              <a:effectLst/>
              <a:latin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50000"/>
            </a:pPr>
            <a:r>
              <a:rPr lang="en-US" dirty="0">
                <a:solidFill>
                  <a:schemeClr val="tx1"/>
                </a:solidFill>
                <a:effectLst/>
              </a:rPr>
              <a:t>Momentum is conserved:   		P</a:t>
            </a:r>
            <a:r>
              <a:rPr lang="en-US" baseline="-25000" dirty="0">
                <a:solidFill>
                  <a:schemeClr val="tx1"/>
                </a:solidFill>
                <a:effectLst/>
              </a:rPr>
              <a:t>o</a:t>
            </a:r>
            <a:r>
              <a:rPr lang="en-US" dirty="0">
                <a:solidFill>
                  <a:schemeClr val="tx1"/>
                </a:solidFill>
                <a:effectLst/>
              </a:rPr>
              <a:t> = P</a:t>
            </a:r>
            <a:r>
              <a:rPr lang="en-US" baseline="-25000" dirty="0">
                <a:solidFill>
                  <a:schemeClr val="tx1"/>
                </a:solidFill>
                <a:effectLst/>
              </a:rPr>
              <a:t>f</a:t>
            </a:r>
            <a:endParaRPr lang="en-US" dirty="0">
              <a:solidFill>
                <a:schemeClr val="tx1"/>
              </a:solidFill>
              <a:effectLst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50000"/>
            </a:pPr>
            <a:r>
              <a:rPr lang="en-US" dirty="0">
                <a:solidFill>
                  <a:schemeClr val="tx1"/>
                </a:solidFill>
                <a:effectLst/>
              </a:rPr>
              <a:t>Kinetic Energy is not conserved:  		</a:t>
            </a:r>
            <a:r>
              <a:rPr lang="en-US" dirty="0" err="1">
                <a:solidFill>
                  <a:schemeClr val="tx1"/>
                </a:solidFill>
                <a:effectLst/>
              </a:rPr>
              <a:t>K</a:t>
            </a:r>
            <a:r>
              <a:rPr lang="en-US" baseline="-25000" dirty="0" err="1">
                <a:solidFill>
                  <a:schemeClr val="tx1"/>
                </a:solidFill>
                <a:effectLst/>
              </a:rPr>
              <a:t>o</a:t>
            </a:r>
            <a:r>
              <a:rPr lang="en-US" dirty="0">
                <a:solidFill>
                  <a:schemeClr val="tx1"/>
                </a:solidFill>
                <a:effectLst/>
              </a:rPr>
              <a:t> ≠ </a:t>
            </a:r>
            <a:r>
              <a:rPr lang="en-US" dirty="0" err="1">
                <a:solidFill>
                  <a:schemeClr val="tx1"/>
                </a:solidFill>
                <a:effectLst/>
              </a:rPr>
              <a:t>K</a:t>
            </a:r>
            <a:r>
              <a:rPr lang="en-US" baseline="-25000" dirty="0" err="1">
                <a:solidFill>
                  <a:schemeClr val="tx1"/>
                </a:solidFill>
                <a:effectLst/>
              </a:rPr>
              <a:t>f</a:t>
            </a:r>
            <a:endParaRPr lang="en-US" dirty="0">
              <a:solidFill>
                <a:schemeClr val="tx1"/>
              </a:solidFill>
              <a:effectLst/>
            </a:endParaRPr>
          </a:p>
          <a:p>
            <a:endParaRPr lang="en-US" dirty="0">
              <a:solidFill>
                <a:schemeClr val="tx2"/>
              </a:solidFill>
              <a:effectLst/>
              <a:latin typeface="Calibri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67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Momentum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p = m v </a:t>
            </a: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    Momentum =  Mass * Velocity</a:t>
            </a: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	    	Units:     (kg)  *  (m/s)</a:t>
            </a: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	(kg m / s)                                    .                             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Momentum of single object: p (lower case)</a:t>
            </a: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Total Momentum of System: P (upper case</a:t>
            </a:r>
            <a:r>
              <a:rPr lang="en-US" dirty="0" smtClean="0">
                <a:latin typeface="Calibri" charset="0"/>
                <a:cs typeface="Arial" charset="0"/>
              </a:rPr>
              <a:t>)</a:t>
            </a:r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31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Momentum is a Vector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Direction is important</a:t>
            </a:r>
            <a:r>
              <a:rPr lang="en-US" dirty="0" smtClean="0">
                <a:latin typeface="Calibri" charset="0"/>
                <a:cs typeface="Arial" charset="0"/>
              </a:rPr>
              <a:t>!</a:t>
            </a:r>
          </a:p>
          <a:p>
            <a:pPr algn="ctr" eaLnBrk="1" hangingPunct="1"/>
            <a:r>
              <a:rPr lang="en-US" dirty="0" smtClean="0">
                <a:latin typeface="Calibri" charset="0"/>
                <a:cs typeface="Arial" charset="0"/>
              </a:rPr>
              <a:t>Remember your coordinate system:</a:t>
            </a:r>
            <a:endParaRPr lang="en-US" dirty="0"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 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609234" y="2932143"/>
            <a:ext cx="31356" cy="294782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963079" y="4343335"/>
            <a:ext cx="340205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90555" y="4102606"/>
            <a:ext cx="6020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3521" y="4050947"/>
            <a:ext cx="5233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14722" y="2206248"/>
            <a:ext cx="5890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85452" y="5864286"/>
            <a:ext cx="5102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Y-</a:t>
            </a:r>
          </a:p>
        </p:txBody>
      </p:sp>
    </p:spTree>
    <p:extLst>
      <p:ext uri="{BB962C8B-B14F-4D97-AF65-F5344CB8AC3E}">
        <p14:creationId xmlns:p14="http://schemas.microsoft.com/office/powerpoint/2010/main" val="134005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262" y="2220824"/>
            <a:ext cx="2618823" cy="225639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8990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457200" rtl="0" eaLnBrk="1" latinLnBrk="0" hangingPunct="1">
              <a:spcBef>
                <a:spcPct val="20000"/>
              </a:spcBef>
              <a:buFont typeface="+mj-lt"/>
              <a:buAutoNum type="arabicPeriod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457200" rtl="0" eaLnBrk="1" latinLnBrk="0" hangingPunct="1">
              <a:spcBef>
                <a:spcPct val="20000"/>
              </a:spcBef>
              <a:buFont typeface="+mj-lt"/>
              <a:buAutoNum type="alphaUcPeriod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dirty="0"/>
              <a:t>. A boy roller skating at constant velocity hits a wall and bounces back at constant velocity, as shown in the figure below</a:t>
            </a:r>
            <a:r>
              <a:rPr lang="en-US" sz="2400" dirty="0" smtClean="0"/>
              <a:t>.</a:t>
            </a:r>
            <a:endParaRPr lang="en-US" sz="2000" dirty="0" smtClean="0"/>
          </a:p>
          <a:p>
            <a:pPr lvl="1"/>
            <a:r>
              <a:rPr lang="en-US" dirty="0" smtClean="0"/>
              <a:t>zero</a:t>
            </a:r>
          </a:p>
          <a:p>
            <a:pPr lvl="2"/>
            <a:r>
              <a:rPr lang="en-US" sz="2400" dirty="0" smtClean="0"/>
              <a:t>Student Explanation</a:t>
            </a:r>
          </a:p>
          <a:p>
            <a:pPr lvl="1"/>
            <a:r>
              <a:rPr lang="en-US" dirty="0" smtClean="0"/>
              <a:t>In the +x direction</a:t>
            </a:r>
          </a:p>
          <a:p>
            <a:pPr lvl="2"/>
            <a:r>
              <a:rPr lang="en-US" sz="2400" dirty="0" smtClean="0"/>
              <a:t>Student Explanation</a:t>
            </a:r>
          </a:p>
          <a:p>
            <a:pPr lvl="1"/>
            <a:r>
              <a:rPr lang="en-US" dirty="0" smtClean="0"/>
              <a:t>In the –x direction</a:t>
            </a:r>
          </a:p>
          <a:p>
            <a:pPr lvl="2"/>
            <a:r>
              <a:rPr lang="en-US" sz="2400" dirty="0" smtClean="0"/>
              <a:t>Student Explanation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34298" y="2896978"/>
            <a:ext cx="4306561" cy="95243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5020041"/>
            <a:ext cx="3352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 before collision –</a:t>
            </a:r>
          </a:p>
          <a:p>
            <a:r>
              <a:rPr lang="en-US" sz="3200" dirty="0" smtClean="0"/>
              <a:t>P after collision 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4729" y="4800522"/>
            <a:ext cx="20510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 </a:t>
            </a:r>
            <a:r>
              <a:rPr lang="en-US" sz="3200" dirty="0" err="1"/>
              <a:t>Δp</a:t>
            </a:r>
            <a:r>
              <a:rPr lang="en-US" sz="3200" dirty="0"/>
              <a:t> = </a:t>
            </a:r>
            <a:r>
              <a:rPr lang="en-US" sz="3200" dirty="0" err="1"/>
              <a:t>p</a:t>
            </a:r>
            <a:r>
              <a:rPr lang="en-US" sz="3200" baseline="-25000" dirty="0" err="1"/>
              <a:t>f</a:t>
            </a:r>
            <a:r>
              <a:rPr lang="en-US" sz="3200" baseline="-25000" dirty="0"/>
              <a:t> </a:t>
            </a:r>
            <a:r>
              <a:rPr lang="en-US" sz="3200" dirty="0"/>
              <a:t>– p</a:t>
            </a:r>
            <a:r>
              <a:rPr lang="en-US" sz="3200" baseline="-25000" dirty="0"/>
              <a:t>i</a:t>
            </a:r>
            <a:r>
              <a:rPr lang="en-US" sz="3200" dirty="0"/>
              <a:t> </a:t>
            </a:r>
          </a:p>
          <a:p>
            <a:endParaRPr lang="en-US" sz="3200" dirty="0" err="1" smtClean="0"/>
          </a:p>
        </p:txBody>
      </p:sp>
      <p:sp>
        <p:nvSpPr>
          <p:cNvPr id="10" name="TextBox 9"/>
          <p:cNvSpPr txBox="1"/>
          <p:nvPr/>
        </p:nvSpPr>
        <p:spPr>
          <a:xfrm>
            <a:off x="4739989" y="5424983"/>
            <a:ext cx="41212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Positive - Negative= </a:t>
            </a:r>
            <a:r>
              <a:rPr lang="en-US" sz="3200" dirty="0"/>
              <a:t>+P!</a:t>
            </a:r>
          </a:p>
          <a:p>
            <a:endParaRPr lang="en-US" sz="3200" dirty="0" err="1" smtClean="0"/>
          </a:p>
        </p:txBody>
      </p:sp>
    </p:spTree>
    <p:extLst>
      <p:ext uri="{BB962C8B-B14F-4D97-AF65-F5344CB8AC3E}">
        <p14:creationId xmlns:p14="http://schemas.microsoft.com/office/powerpoint/2010/main" val="2787820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Conservation of Momentum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87" y="868082"/>
            <a:ext cx="8685429" cy="5347447"/>
          </a:xfrm>
        </p:spPr>
        <p:txBody>
          <a:bodyPr/>
          <a:lstStyle/>
          <a:p>
            <a:pPr algn="ctr" eaLnBrk="1" hangingPunct="1"/>
            <a:r>
              <a:rPr lang="en-US" u="sng" dirty="0">
                <a:latin typeface="Calibri" charset="0"/>
                <a:cs typeface="Arial" charset="0"/>
              </a:rPr>
              <a:t>Conservation of Momentum</a:t>
            </a:r>
          </a:p>
          <a:p>
            <a:pPr algn="ctr" eaLnBrk="1" hangingPunct="1"/>
            <a:r>
              <a:rPr lang="en-US" dirty="0" smtClean="0">
                <a:latin typeface="Calibri" charset="0"/>
                <a:cs typeface="Arial" charset="0"/>
              </a:rPr>
              <a:t>P</a:t>
            </a:r>
            <a:r>
              <a:rPr lang="en-US" baseline="-25000" dirty="0" smtClean="0">
                <a:latin typeface="Calibri" charset="0"/>
                <a:cs typeface="Arial" charset="0"/>
              </a:rPr>
              <a:t>o</a:t>
            </a: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= </a:t>
            </a:r>
            <a:r>
              <a:rPr lang="en-US" dirty="0" smtClean="0">
                <a:latin typeface="Calibri" charset="0"/>
                <a:cs typeface="Arial" charset="0"/>
              </a:rPr>
              <a:t>P</a:t>
            </a:r>
            <a:r>
              <a:rPr lang="en-US" baseline="-25000" dirty="0" smtClean="0">
                <a:latin typeface="Calibri" charset="0"/>
                <a:cs typeface="Arial" charset="0"/>
              </a:rPr>
              <a:t>f</a:t>
            </a:r>
            <a:endParaRPr lang="en-US" baseline="-25000" dirty="0"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If </a:t>
            </a:r>
            <a:r>
              <a:rPr lang="en-US" dirty="0" smtClean="0">
                <a:latin typeface="Calibri" charset="0"/>
                <a:cs typeface="Arial" charset="0"/>
              </a:rPr>
              <a:t>no net force is </a:t>
            </a:r>
            <a:r>
              <a:rPr lang="en-US" dirty="0">
                <a:latin typeface="Calibri" charset="0"/>
                <a:cs typeface="Arial" charset="0"/>
              </a:rPr>
              <a:t>acting </a:t>
            </a:r>
            <a:r>
              <a:rPr lang="en-US" dirty="0" smtClean="0">
                <a:latin typeface="Calibri" charset="0"/>
                <a:cs typeface="Arial" charset="0"/>
              </a:rPr>
              <a:t>on the system</a:t>
            </a:r>
          </a:p>
          <a:p>
            <a:pPr algn="ctr" eaLnBrk="1" hangingPunct="1"/>
            <a:endParaRPr lang="en-US" dirty="0">
              <a:latin typeface="Calibri" charset="0"/>
              <a:cs typeface="Arial" charset="0"/>
            </a:endParaRPr>
          </a:p>
          <a:p>
            <a:pPr algn="ctr" eaLnBrk="1" hangingPunct="1"/>
            <a:r>
              <a:rPr lang="en-US" u="sng" dirty="0" smtClean="0">
                <a:latin typeface="Calibri" charset="0"/>
                <a:cs typeface="Arial" charset="0"/>
              </a:rPr>
              <a:t>Momentum not conserved</a:t>
            </a:r>
          </a:p>
          <a:p>
            <a:pPr algn="ctr" eaLnBrk="1" hangingPunct="1"/>
            <a:r>
              <a:rPr lang="en-US" dirty="0" smtClean="0">
                <a:latin typeface="Calibri" charset="0"/>
                <a:cs typeface="Arial" charset="0"/>
              </a:rPr>
              <a:t>If net force is acting on the object/system</a:t>
            </a:r>
          </a:p>
          <a:p>
            <a:pPr algn="ctr" eaLnBrk="1" hangingPunct="1"/>
            <a:r>
              <a:rPr lang="en-US" dirty="0">
                <a:latin typeface="Calibri" charset="0"/>
                <a:cs typeface="Arial" charset="0"/>
              </a:rPr>
              <a:t>i</a:t>
            </a:r>
            <a:r>
              <a:rPr lang="en-US" dirty="0" smtClean="0">
                <a:latin typeface="Calibri" charset="0"/>
                <a:cs typeface="Arial" charset="0"/>
              </a:rPr>
              <a:t>t will change the momentum of the system:</a:t>
            </a:r>
          </a:p>
          <a:p>
            <a:pPr algn="ctr" eaLnBrk="1" hangingPunct="1"/>
            <a:r>
              <a:rPr lang="en-US" dirty="0" err="1" smtClean="0">
                <a:latin typeface="Calibri" charset="0"/>
                <a:cs typeface="Arial" charset="0"/>
              </a:rPr>
              <a:t>F</a:t>
            </a:r>
            <a:r>
              <a:rPr lang="en-US" baseline="-25000" dirty="0" err="1" smtClean="0">
                <a:latin typeface="Calibri" charset="0"/>
                <a:cs typeface="Arial" charset="0"/>
              </a:rPr>
              <a:t>net</a:t>
            </a: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 err="1" smtClean="0">
                <a:latin typeface="Calibri" charset="0"/>
                <a:cs typeface="Arial" charset="0"/>
              </a:rPr>
              <a:t>Δt</a:t>
            </a:r>
            <a:r>
              <a:rPr lang="en-US" dirty="0" smtClean="0">
                <a:latin typeface="Calibri" charset="0"/>
                <a:cs typeface="Arial" charset="0"/>
              </a:rPr>
              <a:t> = ΔP</a:t>
            </a:r>
            <a:endParaRPr lang="en-US" dirty="0">
              <a:latin typeface="Calibri" charset="0"/>
              <a:cs typeface="Arial" charset="0"/>
            </a:endParaRPr>
          </a:p>
          <a:p>
            <a:pPr algn="ctr" eaLnBrk="1" hangingPunct="1"/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22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mass of a pigeon hawk is twice that of the pigeon it hunts. A pigeon is gliding north at a speed of </a:t>
            </a:r>
            <a:r>
              <a:rPr lang="en-US" sz="2400" dirty="0" err="1"/>
              <a:t>vP</a:t>
            </a:r>
            <a:r>
              <a:rPr lang="en-US" sz="2400" dirty="0"/>
              <a:t> = 23.0 m/s when a hawk swoops dawn, grabs the pigeon, and flies off (as shown in the figure). The hawk was flying north at a speed of </a:t>
            </a:r>
            <a:r>
              <a:rPr lang="en-US" sz="2400" dirty="0" err="1"/>
              <a:t>vH</a:t>
            </a:r>
            <a:r>
              <a:rPr lang="en-US" sz="2400" dirty="0"/>
              <a:t> = 35.0 m/s, at an angle of 45° below the horizontal, at the instant of the attack.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560" y="3361476"/>
            <a:ext cx="3465867" cy="292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63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90600"/>
            <a:ext cx="9144000" cy="5135563"/>
          </a:xfrm>
        </p:spPr>
        <p:txBody>
          <a:bodyPr>
            <a:normAutofit/>
          </a:bodyPr>
          <a:lstStyle/>
          <a:p>
            <a:r>
              <a:rPr lang="en-US" dirty="0"/>
              <a:t>We can use conservation of momentum to find the final velocity of the pigeon–hawk system just after the hawk grabs the pigeon because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The force of gravity cancels the drag due to air. </a:t>
            </a:r>
          </a:p>
          <a:p>
            <a:pPr lvl="1"/>
            <a:r>
              <a:rPr lang="en-US" dirty="0" smtClean="0"/>
              <a:t>While the hawk latches on to the pigeon, the forces between the birds are stronger than any other external force acting on the birds</a:t>
            </a:r>
          </a:p>
          <a:p>
            <a:pPr lvl="1"/>
            <a:r>
              <a:rPr lang="en-US" dirty="0" smtClean="0"/>
              <a:t>The hawk gently latches on to the pigeon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908936"/>
            <a:ext cx="8513148" cy="156754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1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after the hawk grabs the pigeon, the velocity of the two birds will point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Up and north</a:t>
            </a:r>
          </a:p>
          <a:p>
            <a:pPr lvl="1"/>
            <a:r>
              <a:rPr lang="en-US" dirty="0" smtClean="0"/>
              <a:t>Up and south</a:t>
            </a:r>
          </a:p>
          <a:p>
            <a:pPr lvl="1"/>
            <a:r>
              <a:rPr lang="en-US" dirty="0" smtClean="0"/>
              <a:t>Down and north</a:t>
            </a:r>
          </a:p>
          <a:p>
            <a:pPr lvl="1"/>
            <a:r>
              <a:rPr lang="en-US" dirty="0" smtClean="0"/>
              <a:t>Down and south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07518" y="6858000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286715" y="3690671"/>
            <a:ext cx="1647210" cy="89290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770722" y="2539816"/>
            <a:ext cx="2163203" cy="204375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80551" y="4583575"/>
            <a:ext cx="29446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Popular answers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069" y="5635218"/>
            <a:ext cx="75951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Lets split it into 2 one-dimensional problems</a:t>
            </a:r>
          </a:p>
        </p:txBody>
      </p:sp>
    </p:spTree>
    <p:extLst>
      <p:ext uri="{BB962C8B-B14F-4D97-AF65-F5344CB8AC3E}">
        <p14:creationId xmlns:p14="http://schemas.microsoft.com/office/powerpoint/2010/main" val="390618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  <p:tag name="SLIDEGUID" val="A1042BE6BA2548698D7094A431A8B42E"/>
  <p:tag name="SLIDEID" val="A1042BE6BA2548698D7094A431A8B42E"/>
  <p:tag name="SLIDEORDER" val="1"/>
  <p:tag name="SLIDETYPE" val="Q"/>
  <p:tag name="DEMOGRAPHIC" val="False"/>
  <p:tag name="SPEEDSCORING" val="False"/>
  <p:tag name="CORRECTPOINTVALUE" val="100"/>
  <p:tag name="INCORRECTPOINTVALUE" val="0"/>
  <p:tag name="QUESTIONALIAS" val="A wood block rests at rest on a table. A bullet shot into the block stops inside, and the bullet plus block start sliding on the frictionless surface. The momentum of the bullet plus block remains constant "/>
  <p:tag name="ANSWERSALIAS" val="When the bullet approaches.|smicln|When the bullet is slowing down|smicln|After the bullet stops|smicln|1 and 3.|smicln|2 and 3.|smicln|1 and 2.|smicln|It never is conserved.|smicln|It always is conserved."/>
  <p:tag name="TOTALRESPONSES" val="1"/>
  <p:tag name="RESPONSECOUNT" val="1"/>
  <p:tag name="SLICED" val="False"/>
  <p:tag name="RESPONSES" val="8;"/>
  <p:tag name="CHARTSTRINGSTD" val="0 0 0 0 0 0 0 1"/>
  <p:tag name="CHARTSTRINGREV" val="1 0 0 0 0 0 0 0"/>
  <p:tag name="CHARTSTRINGSTDPER" val="0 0 0 0 0 0 0 1"/>
  <p:tag name="CHARTSTRINGREVPER" val="1 0 0 0 0 0 0 0"/>
  <p:tag name="RESPONSESGATHERED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8"/>
  <p:tag name="TEXTLENGTH" val="163"/>
  <p:tag name="FONTSIZE" val="24"/>
  <p:tag name="BULLETTYPE" val="ppBulletArabicPeriod"/>
  <p:tag name="ANSWERTEXT" val="When the bullet approaches.&#10;When the bullet is slowing down&#10;After the bullet stops&#10;1 and 3.&#10;2 and 3.&#10;1 and 2.&#10;It never is conserved.&#10;It always is conserved.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  <p:tag name="SLIDEGUID" val="A1042BE6BA2548698D7094A431A8B42E"/>
  <p:tag name="SLIDEID" val="A1042BE6BA2548698D7094A431A8B42E"/>
  <p:tag name="SLIDEORDER" val="1"/>
  <p:tag name="SLIDETYPE" val="Q"/>
  <p:tag name="DEMOGRAPHIC" val="False"/>
  <p:tag name="SPEEDSCORING" val="False"/>
  <p:tag name="CORRECTPOINTVALUE" val="100"/>
  <p:tag name="INCORRECTPOINTVALUE" val="0"/>
  <p:tag name="QUESTIONALIAS" val="A wood block rests at rest on a table. A bullet shot into the block stops inside, and the bullet plus block start sliding on the frictionless surface. The momentum of the bullet plus block remains constant "/>
  <p:tag name="ANSWERSALIAS" val="When the bullet approaches.|smicln|When the bullet is slowing down|smicln|After the bullet stops|smicln|1 and 3.|smicln|2 and 3.|smicln|1 and 2.|smicln|It never is conserved.|smicln|It always is conserved."/>
  <p:tag name="TOTALRESPONSES" val="1"/>
  <p:tag name="RESPONSECOUNT" val="1"/>
  <p:tag name="SLICED" val="False"/>
  <p:tag name="RESPONSES" val="8;"/>
  <p:tag name="CHARTSTRINGSTD" val="0 0 0 0 0 0 0 1"/>
  <p:tag name="CHARTSTRINGREV" val="1 0 0 0 0 0 0 0"/>
  <p:tag name="CHARTSTRINGSTDPER" val="0 0 0 0 0 0 0 1"/>
  <p:tag name="CHARTSTRINGREVPER" val="1 0 0 0 0 0 0 0"/>
  <p:tag name="RESPONSESGATHER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  <p:tag name="SLIDEGUID" val="A1042BE6BA2548698D7094A431A8B42E"/>
  <p:tag name="SLIDEID" val="A1042BE6BA2548698D7094A431A8B42E"/>
  <p:tag name="SLIDEORDER" val="1"/>
  <p:tag name="SLIDETYPE" val="Q"/>
  <p:tag name="DEMOGRAPHIC" val="False"/>
  <p:tag name="SPEEDSCORING" val="False"/>
  <p:tag name="CORRECTPOINTVALUE" val="100"/>
  <p:tag name="INCORRECTPOINTVALUE" val="0"/>
  <p:tag name="QUESTIONALIAS" val="A wood block rests at rest on a table. A bullet shot into the block stops inside, and the bullet plus block start sliding on the frictionless surface. The momentum of the bullet plus block remains constant "/>
  <p:tag name="ANSWERSALIAS" val="When the bullet approaches.|smicln|When the bullet is slowing down|smicln|After the bullet stops|smicln|1 and 3.|smicln|2 and 3.|smicln|1 and 2.|smicln|It never is conserved.|smicln|It always is conserved."/>
  <p:tag name="TOTALRESPONSES" val="1"/>
  <p:tag name="RESPONSECOUNT" val="1"/>
  <p:tag name="SLICED" val="False"/>
  <p:tag name="RESPONSES" val="8;"/>
  <p:tag name="CHARTSTRINGSTD" val="0 0 0 0 0 0 0 1"/>
  <p:tag name="CHARTSTRINGREV" val="1 0 0 0 0 0 0 0"/>
  <p:tag name="CHARTSTRINGSTDPER" val="0 0 0 0 0 0 0 1"/>
  <p:tag name="CHARTSTRINGREVPER" val="1 0 0 0 0 0 0 0"/>
  <p:tag name="RESPONSESGATHERED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4781</TotalTime>
  <Words>1212</Words>
  <Application>Microsoft Macintosh PowerPoint</Application>
  <PresentationFormat>On-screen Show (4:3)</PresentationFormat>
  <Paragraphs>213</Paragraphs>
  <Slides>26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Classical Mechanics  Lecture 11</vt:lpstr>
      <vt:lpstr>Things you asked about:</vt:lpstr>
      <vt:lpstr>Momentum</vt:lpstr>
      <vt:lpstr>Momentum is a Vector</vt:lpstr>
      <vt:lpstr>Checkpoint 1</vt:lpstr>
      <vt:lpstr>Conservation of Momentum</vt:lpstr>
      <vt:lpstr>Checkpoint 2</vt:lpstr>
      <vt:lpstr>Checkpoint 2a</vt:lpstr>
      <vt:lpstr>Checkpoint 2b</vt:lpstr>
      <vt:lpstr>Lets do North and South</vt:lpstr>
      <vt:lpstr>Lets do it for up and Down</vt:lpstr>
      <vt:lpstr>Lets do Up and Down</vt:lpstr>
      <vt:lpstr>Defining The System</vt:lpstr>
      <vt:lpstr>PowerPoint Presentation</vt:lpstr>
      <vt:lpstr>PowerPoint Presentation</vt:lpstr>
      <vt:lpstr>PowerPoint Presentation</vt:lpstr>
      <vt:lpstr>Clicker Question</vt:lpstr>
      <vt:lpstr>Clicker Question</vt:lpstr>
      <vt:lpstr>Clicker Question</vt:lpstr>
      <vt:lpstr>Clicker Question</vt:lpstr>
      <vt:lpstr>Checkpoint 3</vt:lpstr>
      <vt:lpstr>Checkpoint Answer Breakdown</vt:lpstr>
      <vt:lpstr>Problem Solving</vt:lpstr>
      <vt:lpstr>Problem Solving</vt:lpstr>
      <vt:lpstr>Problem Solving</vt:lpstr>
      <vt:lpstr>Preview for Next Time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37</cp:revision>
  <dcterms:created xsi:type="dcterms:W3CDTF">2015-05-06T20:10:32Z</dcterms:created>
  <dcterms:modified xsi:type="dcterms:W3CDTF">2015-05-20T02:18:56Z</dcterms:modified>
</cp:coreProperties>
</file>